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77" r:id="rId2"/>
    <p:sldId id="258" r:id="rId3"/>
    <p:sldId id="278" r:id="rId4"/>
    <p:sldId id="280" r:id="rId5"/>
    <p:sldId id="282" r:id="rId6"/>
    <p:sldId id="271" r:id="rId7"/>
    <p:sldId id="259" r:id="rId8"/>
    <p:sldId id="288" r:id="rId9"/>
    <p:sldId id="260" r:id="rId10"/>
    <p:sldId id="287" r:id="rId11"/>
    <p:sldId id="290" r:id="rId12"/>
    <p:sldId id="291" r:id="rId13"/>
    <p:sldId id="297" r:id="rId14"/>
    <p:sldId id="295" r:id="rId15"/>
    <p:sldId id="294" r:id="rId16"/>
    <p:sldId id="293" r:id="rId17"/>
    <p:sldId id="261" r:id="rId18"/>
    <p:sldId id="272" r:id="rId19"/>
    <p:sldId id="300" r:id="rId20"/>
    <p:sldId id="299" r:id="rId21"/>
    <p:sldId id="266" r:id="rId22"/>
    <p:sldId id="267" r:id="rId23"/>
    <p:sldId id="273" r:id="rId24"/>
    <p:sldId id="285" r:id="rId25"/>
    <p:sldId id="304" r:id="rId26"/>
    <p:sldId id="302" r:id="rId27"/>
    <p:sldId id="301" r:id="rId28"/>
    <p:sldId id="270" r:id="rId29"/>
    <p:sldId id="262" r:id="rId30"/>
    <p:sldId id="269" r:id="rId31"/>
    <p:sldId id="274" r:id="rId32"/>
    <p:sldId id="275" r:id="rId33"/>
    <p:sldId id="276" r:id="rId34"/>
    <p:sldId id="305" r:id="rId35"/>
    <p:sldId id="28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5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CC432-0040-2047-9008-2F1BBC0EC647}" type="datetimeFigureOut">
              <a:rPr kumimoji="1" lang="zh-CN" altLang="en-US" smtClean="0"/>
              <a:pPr/>
              <a:t>2018/11/20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GB"/>
              <a:t>单击此处编辑母版文本样式</a:t>
            </a:r>
          </a:p>
          <a:p>
            <a:pPr lvl="1"/>
            <a:r>
              <a:rPr kumimoji="1" lang="zh-CN" altLang="en-GB"/>
              <a:t>二级</a:t>
            </a:r>
          </a:p>
          <a:p>
            <a:pPr lvl="2"/>
            <a:r>
              <a:rPr kumimoji="1" lang="zh-CN" altLang="en-GB"/>
              <a:t>三级</a:t>
            </a:r>
          </a:p>
          <a:p>
            <a:pPr lvl="3"/>
            <a:r>
              <a:rPr kumimoji="1" lang="zh-CN" altLang="en-GB"/>
              <a:t>四级</a:t>
            </a:r>
          </a:p>
          <a:p>
            <a:pPr lvl="4"/>
            <a:r>
              <a:rPr kumimoji="1" lang="zh-CN" altLang="en-GB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C29DA-832E-2546-879D-9356F096386F}" type="slidenum">
              <a:rPr kumimoji="1" lang="zh-CN" altLang="en-US" smtClean="0"/>
              <a:p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6063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https://</a:t>
            </a:r>
            <a:r>
              <a:rPr kumimoji="1" lang="en-US" altLang="zh-CN" dirty="0" err="1"/>
              <a:t>coincierge.de</a:t>
            </a:r>
            <a:r>
              <a:rPr kumimoji="1" lang="en-US" altLang="zh-CN" dirty="0"/>
              <a:t>/2018/investoren-in-china-handeln-auch-nach-dem-bitcoin-verbot-noch-immer/</a:t>
            </a:r>
          </a:p>
          <a:p>
            <a:r>
              <a:rPr kumimoji="1" lang="en-US" altLang="zh-CN" dirty="0"/>
              <a:t>https://</a:t>
            </a:r>
            <a:r>
              <a:rPr kumimoji="1" lang="en-US" altLang="zh-CN" dirty="0" err="1"/>
              <a:t>www.wired.de</a:t>
            </a:r>
            <a:r>
              <a:rPr kumimoji="1" lang="en-US" altLang="zh-CN" dirty="0"/>
              <a:t>/article/china-</a:t>
            </a:r>
            <a:r>
              <a:rPr kumimoji="1" lang="en-US" altLang="zh-CN" dirty="0" err="1"/>
              <a:t>blockiert</a:t>
            </a:r>
            <a:r>
              <a:rPr kumimoji="1" lang="en-US" altLang="zh-CN" dirty="0"/>
              <a:t>-</a:t>
            </a:r>
            <a:r>
              <a:rPr kumimoji="1" lang="en-US" altLang="zh-CN" dirty="0" err="1"/>
              <a:t>weitere-krypto-boersen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29DA-832E-2546-879D-9356F096386F}" type="slidenum">
              <a:rPr kumimoji="1" lang="zh-CN" altLang="en-US" smtClean="0"/>
              <a:pPr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93615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Basically the point is that an account has keys associated with it, and each key has a certain permission, i.e. a certain ability to do things with that account. For example you could generate a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keypair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give it a permission so that it only has the ability to buy/sell RAM for your account, but not to transfer your coins.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29DA-832E-2546-879D-9356F096386F}" type="slidenum">
              <a:rPr kumimoji="1" lang="zh-CN" altLang="en-US" smtClean="0"/>
              <a:pPr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2522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Basically the point is that an account has keys associated with it, and each key has a certain permission, i.e. a certain ability to do things with that account. For example you could generate a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keypair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give it a permission so that it only has the ability to buy/sell RAM for your account, but not to transfer your coins.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29DA-832E-2546-879D-9356F096386F}" type="slidenum">
              <a:rPr kumimoji="1" lang="zh-CN" altLang="en-US" smtClean="0"/>
              <a:pPr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67817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Basically the point is that an account has keys associated with it, and each key has a certain permission, i.e. a certain ability to do things with that account. For example you could generate a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keypair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give it a permission so that it only has the ability to buy/sell RAM for your account, but not to transfer your coins.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29DA-832E-2546-879D-9356F096386F}" type="slidenum">
              <a:rPr kumimoji="1" lang="zh-CN" altLang="en-US" smtClean="0"/>
              <a:pPr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0503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Basically the point is that an account has keys associated with it, and each key has a certain permission, i.e. a certain ability to do things with that account. For example you could generate a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keypair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give it a permission so that it only has the ability to buy/sell RAM for your account, but not to transfer your coins.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29DA-832E-2546-879D-9356F096386F}" type="slidenum">
              <a:rPr kumimoji="1" lang="zh-CN" altLang="en-US" smtClean="0"/>
              <a:pPr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0898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Basically the point is that an account has keys associated with it, and each key has a certain permission, i.e. a certain ability to do things with that account. For example you could generate a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keypair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give it a permission so that it only has the ability to buy/sell RAM for your account, but not to transfer your coins.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29DA-832E-2546-879D-9356F096386F}" type="slidenum">
              <a:rPr kumimoji="1" lang="zh-CN" altLang="en-US" smtClean="0"/>
              <a:pPr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255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https://</a:t>
            </a:r>
            <a:r>
              <a:rPr kumimoji="1" lang="en-US" altLang="zh-CN" dirty="0" err="1"/>
              <a:t>cloud.tencent.com</a:t>
            </a:r>
            <a:r>
              <a:rPr kumimoji="1" lang="en-US" altLang="zh-CN"/>
              <a:t>/developer/article/1353588</a:t>
            </a:r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29DA-832E-2546-879D-9356F096386F}" type="slidenum">
              <a:rPr kumimoji="1" lang="zh-CN" altLang="en-US" smtClean="0"/>
              <a:pPr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1670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https://</a:t>
            </a:r>
            <a:r>
              <a:rPr kumimoji="1" lang="en-US" altLang="zh-CN" dirty="0" err="1"/>
              <a:t>coincierge.de</a:t>
            </a:r>
            <a:r>
              <a:rPr kumimoji="1" lang="en-US" altLang="zh-CN" dirty="0"/>
              <a:t>/2018/investoren-in-china-handeln-auch-nach-dem-bitcoin-verbot-noch-immer/</a:t>
            </a:r>
          </a:p>
          <a:p>
            <a:r>
              <a:rPr kumimoji="1" lang="en-US" altLang="zh-CN" dirty="0"/>
              <a:t>https://</a:t>
            </a:r>
            <a:r>
              <a:rPr kumimoji="1" lang="en-US" altLang="zh-CN" dirty="0" err="1"/>
              <a:t>www.wired.de</a:t>
            </a:r>
            <a:r>
              <a:rPr kumimoji="1" lang="en-US" altLang="zh-CN" dirty="0"/>
              <a:t>/article/china-</a:t>
            </a:r>
            <a:r>
              <a:rPr kumimoji="1" lang="en-US" altLang="zh-CN" dirty="0" err="1"/>
              <a:t>blockiert</a:t>
            </a:r>
            <a:r>
              <a:rPr kumimoji="1" lang="en-US" altLang="zh-CN" dirty="0"/>
              <a:t>-</a:t>
            </a:r>
            <a:r>
              <a:rPr kumimoji="1" lang="en-US" altLang="zh-CN" dirty="0" err="1"/>
              <a:t>weitere-krypto-boersen</a:t>
            </a:r>
            <a:endParaRPr kumimoji="1" lang="en-US" altLang="zh-CN" dirty="0"/>
          </a:p>
          <a:p>
            <a:r>
              <a:rPr kumimoji="1" lang="en-US" altLang="zh-CN" dirty="0"/>
              <a:t>http://www.199it.com/archives/783565.html</a:t>
            </a:r>
          </a:p>
          <a:p>
            <a:r>
              <a:rPr kumimoji="1" lang="en-US" altLang="zh-CN" dirty="0"/>
              <a:t>http://www.huoxing24.com/</a:t>
            </a:r>
            <a:r>
              <a:rPr kumimoji="1" lang="en-US" altLang="zh-CN" dirty="0" err="1"/>
              <a:t>newsdetail</a:t>
            </a:r>
            <a:r>
              <a:rPr kumimoji="1" lang="en-US" altLang="zh-CN" dirty="0"/>
              <a:t>/20180913113916782566.html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29DA-832E-2546-879D-9356F096386F}" type="slidenum">
              <a:rPr kumimoji="1" lang="zh-CN" altLang="en-US" smtClean="0"/>
              <a:pPr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9361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https://</a:t>
            </a:r>
            <a:r>
              <a:rPr kumimoji="1" lang="en-US" altLang="zh-CN" dirty="0" err="1"/>
              <a:t>coincierge.de</a:t>
            </a:r>
            <a:r>
              <a:rPr kumimoji="1" lang="en-US" altLang="zh-CN" dirty="0"/>
              <a:t>/2018/investoren-in-china-handeln-auch-nach-dem-bitcoin-verbot-noch-immer/</a:t>
            </a:r>
          </a:p>
          <a:p>
            <a:r>
              <a:rPr kumimoji="1" lang="en-US" altLang="zh-CN" dirty="0"/>
              <a:t>https://</a:t>
            </a:r>
            <a:r>
              <a:rPr kumimoji="1" lang="en-US" altLang="zh-CN" dirty="0" err="1"/>
              <a:t>www.wired.de</a:t>
            </a:r>
            <a:r>
              <a:rPr kumimoji="1" lang="en-US" altLang="zh-CN" dirty="0"/>
              <a:t>/article/china-</a:t>
            </a:r>
            <a:r>
              <a:rPr kumimoji="1" lang="en-US" altLang="zh-CN" dirty="0" err="1"/>
              <a:t>blockiert</a:t>
            </a:r>
            <a:r>
              <a:rPr kumimoji="1" lang="en-US" altLang="zh-CN" dirty="0"/>
              <a:t>-</a:t>
            </a:r>
            <a:r>
              <a:rPr kumimoji="1" lang="en-US" altLang="zh-CN" dirty="0" err="1"/>
              <a:t>weitere-krypto-boersen</a:t>
            </a:r>
            <a:endParaRPr kumimoji="1" lang="en-US" altLang="zh-CN" dirty="0"/>
          </a:p>
          <a:p>
            <a:r>
              <a:rPr kumimoji="1" lang="en-US" altLang="zh-CN" dirty="0"/>
              <a:t>http://www.199it.com/archives/783565.html</a:t>
            </a:r>
          </a:p>
          <a:p>
            <a:r>
              <a:rPr kumimoji="1" lang="en-US" altLang="zh-CN" dirty="0"/>
              <a:t>http://www.huoxing24.com/</a:t>
            </a:r>
            <a:r>
              <a:rPr kumimoji="1" lang="en-US" altLang="zh-CN" dirty="0" err="1"/>
              <a:t>newsdetail</a:t>
            </a:r>
            <a:r>
              <a:rPr kumimoji="1" lang="en-US" altLang="zh-CN" dirty="0"/>
              <a:t>/20180913113916782566.html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29DA-832E-2546-879D-9356F096386F}" type="slidenum">
              <a:rPr kumimoji="1" lang="zh-CN" altLang="en-US" smtClean="0"/>
              <a:pPr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9361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29DA-832E-2546-879D-9356F096386F}" type="slidenum">
              <a:rPr kumimoji="1" lang="zh-CN" altLang="en-US" smtClean="0"/>
              <a:pPr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25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Basically the point is that an account has keys associated with it, and each key has a certain permission, i.e. a certain ability to do things with that account. For example you could generate a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keypair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give it a permission so that it only has the ability to buy/sell RAM for your account, but not to transfer your coins.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29DA-832E-2546-879D-9356F096386F}" type="slidenum">
              <a:rPr kumimoji="1" lang="zh-CN" altLang="en-US" smtClean="0"/>
              <a:pPr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4919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Basically the point is that an account has keys associated with it, and each key has a certain permission, i.e. a certain ability to do things with that account. For example you could generate a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keypair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give it a permission so that it only has the ability to buy/sell RAM for your account, but not to transfer your coins.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29DA-832E-2546-879D-9356F096386F}" type="slidenum">
              <a:rPr kumimoji="1" lang="zh-CN" altLang="en-US" smtClean="0"/>
              <a:pPr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255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Basically the point is that an account has keys associated with it, and each key has a certain permission, i.e. a certain ability to do things with that account. For example you could generate a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keypair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give it a permission so that it only has the ability to buy/sell RAM for your account, but not to transfer your coins.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29DA-832E-2546-879D-9356F096386F}" type="slidenum">
              <a:rPr kumimoji="1" lang="zh-CN" altLang="en-US" smtClean="0"/>
              <a:pPr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0539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Basically the point is that an account has keys associated with it, and each key has a certain permission, i.e. a certain ability to do things with that account. For example you could generate a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keypair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give it a permission so that it only has the ability to buy/sell RAM for your account, but not to transfer your coins.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29DA-832E-2546-879D-9356F096386F}" type="slidenum">
              <a:rPr kumimoji="1" lang="zh-CN" altLang="en-US" smtClean="0"/>
              <a:pPr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30167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Basically the point is that an account has keys associated with it, and each key has a certain permission, i.e. a certain ability to do things with that account. For example you could generate a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keypair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give it a permission so that it only has the ability to buy/sell RAM for your account, but not to transfer your coins.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29DA-832E-2546-879D-9356F096386F}" type="slidenum">
              <a:rPr kumimoji="1" lang="zh-CN" altLang="en-US" smtClean="0"/>
              <a:pPr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3359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0"/>
            <a:ext cx="9143999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zh-CN" altLang="de-DE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zh-CN" altLang="de-DE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594556" y="5842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804333" y="5954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de-DE"/>
              <a:t>单击此处编辑母版标题样式</a:t>
            </a:r>
            <a:endParaRPr kumimoji="0" 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de-DE"/>
              <a:t>单击此处编辑母版文本样式</a:t>
            </a:r>
          </a:p>
          <a:p>
            <a:pPr lvl="1" eaLnBrk="1" latinLnBrk="0" hangingPunct="1"/>
            <a:r>
              <a:rPr lang="zh-CN" altLang="de-DE"/>
              <a:t>二级</a:t>
            </a:r>
          </a:p>
          <a:p>
            <a:pPr lvl="2" eaLnBrk="1" latinLnBrk="0" hangingPunct="1"/>
            <a:r>
              <a:rPr lang="zh-CN" altLang="de-DE"/>
              <a:t>三级</a:t>
            </a:r>
          </a:p>
          <a:p>
            <a:pPr lvl="3" eaLnBrk="1" latinLnBrk="0" hangingPunct="1"/>
            <a:r>
              <a:rPr lang="zh-CN" altLang="de-DE"/>
              <a:t>四级</a:t>
            </a:r>
          </a:p>
          <a:p>
            <a:pPr lvl="4" eaLnBrk="1" latinLnBrk="0" hangingPunct="1"/>
            <a:r>
              <a:rPr lang="zh-CN" altLang="de-DE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zh-CN" altLang="de-DE"/>
              <a:t>单击此处编辑母版标题样式</a:t>
            </a:r>
            <a:endParaRPr kumimoji="0" 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de-DE"/>
              <a:t>单击此处编辑母版文本样式</a:t>
            </a:r>
          </a:p>
          <a:p>
            <a:pPr lvl="1" eaLnBrk="1" latinLnBrk="0" hangingPunct="1"/>
            <a:r>
              <a:rPr lang="zh-CN" altLang="de-DE"/>
              <a:t>二级</a:t>
            </a:r>
          </a:p>
          <a:p>
            <a:pPr lvl="2" eaLnBrk="1" latinLnBrk="0" hangingPunct="1"/>
            <a:r>
              <a:rPr lang="zh-CN" altLang="de-DE"/>
              <a:t>三级</a:t>
            </a:r>
          </a:p>
          <a:p>
            <a:pPr lvl="3" eaLnBrk="1" latinLnBrk="0" hangingPunct="1"/>
            <a:r>
              <a:rPr lang="zh-CN" altLang="de-DE"/>
              <a:t>四级</a:t>
            </a:r>
          </a:p>
          <a:p>
            <a:pPr lvl="4" eaLnBrk="1" latinLnBrk="0" hangingPunct="1"/>
            <a:r>
              <a:rPr lang="zh-CN" altLang="de-DE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zh-CN" altLang="de-DE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de-DE"/>
              <a:t>单击此处编辑母版文本样式</a:t>
            </a:r>
          </a:p>
          <a:p>
            <a:pPr lvl="1" eaLnBrk="1" latinLnBrk="0" hangingPunct="1"/>
            <a:r>
              <a:rPr lang="zh-CN" altLang="de-DE"/>
              <a:t>二级</a:t>
            </a:r>
          </a:p>
          <a:p>
            <a:pPr lvl="2" eaLnBrk="1" latinLnBrk="0" hangingPunct="1"/>
            <a:r>
              <a:rPr lang="zh-CN" altLang="de-DE"/>
              <a:t>三级</a:t>
            </a:r>
          </a:p>
          <a:p>
            <a:pPr lvl="3" eaLnBrk="1" latinLnBrk="0" hangingPunct="1"/>
            <a:r>
              <a:rPr lang="zh-CN" altLang="de-DE"/>
              <a:t>四级</a:t>
            </a:r>
          </a:p>
          <a:p>
            <a:pPr lvl="4" eaLnBrk="1" latinLnBrk="0" hangingPunct="1"/>
            <a:r>
              <a:rPr lang="zh-CN" altLang="de-DE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zh-CN" altLang="de-DE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zh-CN" altLang="de-DE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de-DE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CN" altLang="de-DE"/>
              <a:t>单击此处编辑母版文本样式</a:t>
            </a:r>
          </a:p>
          <a:p>
            <a:pPr lvl="1" eaLnBrk="1" latinLnBrk="0" hangingPunct="1"/>
            <a:r>
              <a:rPr lang="zh-CN" altLang="de-DE"/>
              <a:t>二级</a:t>
            </a:r>
          </a:p>
          <a:p>
            <a:pPr lvl="2" eaLnBrk="1" latinLnBrk="0" hangingPunct="1"/>
            <a:r>
              <a:rPr lang="zh-CN" altLang="de-DE"/>
              <a:t>三级</a:t>
            </a:r>
          </a:p>
          <a:p>
            <a:pPr lvl="3" eaLnBrk="1" latinLnBrk="0" hangingPunct="1"/>
            <a:r>
              <a:rPr lang="zh-CN" altLang="de-DE"/>
              <a:t>四级</a:t>
            </a:r>
          </a:p>
          <a:p>
            <a:pPr lvl="4" eaLnBrk="1" latinLnBrk="0" hangingPunct="1"/>
            <a:r>
              <a:rPr lang="zh-CN" altLang="de-DE"/>
              <a:t>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CN" altLang="de-DE"/>
              <a:t>单击此处编辑母版文本样式</a:t>
            </a:r>
          </a:p>
          <a:p>
            <a:pPr lvl="1" eaLnBrk="1" latinLnBrk="0" hangingPunct="1"/>
            <a:r>
              <a:rPr lang="zh-CN" altLang="de-DE"/>
              <a:t>二级</a:t>
            </a:r>
          </a:p>
          <a:p>
            <a:pPr lvl="2" eaLnBrk="1" latinLnBrk="0" hangingPunct="1"/>
            <a:r>
              <a:rPr lang="zh-CN" altLang="de-DE"/>
              <a:t>三级</a:t>
            </a:r>
          </a:p>
          <a:p>
            <a:pPr lvl="3" eaLnBrk="1" latinLnBrk="0" hangingPunct="1"/>
            <a:r>
              <a:rPr lang="zh-CN" altLang="de-DE"/>
              <a:t>四级</a:t>
            </a:r>
          </a:p>
          <a:p>
            <a:pPr lvl="4" eaLnBrk="1" latinLnBrk="0" hangingPunct="1"/>
            <a:r>
              <a:rPr lang="zh-CN" altLang="de-DE"/>
              <a:t>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zh-CN" altLang="de-DE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CN" altLang="de-DE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CN" altLang="de-DE"/>
              <a:t>单击此处编辑母版文本样式</a:t>
            </a:r>
          </a:p>
          <a:p>
            <a:pPr lvl="1" eaLnBrk="1" latinLnBrk="0" hangingPunct="1"/>
            <a:r>
              <a:rPr lang="zh-CN" altLang="de-DE"/>
              <a:t>二级</a:t>
            </a:r>
          </a:p>
          <a:p>
            <a:pPr lvl="2" eaLnBrk="1" latinLnBrk="0" hangingPunct="1"/>
            <a:r>
              <a:rPr lang="zh-CN" altLang="de-DE"/>
              <a:t>三级</a:t>
            </a:r>
          </a:p>
          <a:p>
            <a:pPr lvl="3" eaLnBrk="1" latinLnBrk="0" hangingPunct="1"/>
            <a:r>
              <a:rPr lang="zh-CN" altLang="de-DE"/>
              <a:t>四级</a:t>
            </a:r>
          </a:p>
          <a:p>
            <a:pPr lvl="4" eaLnBrk="1" latinLnBrk="0" hangingPunct="1"/>
            <a:r>
              <a:rPr lang="zh-CN" altLang="de-DE"/>
              <a:t>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CN" altLang="de-DE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CN" altLang="de-DE"/>
              <a:t>单击此处编辑母版文本样式</a:t>
            </a:r>
          </a:p>
          <a:p>
            <a:pPr lvl="1" eaLnBrk="1" latinLnBrk="0" hangingPunct="1"/>
            <a:r>
              <a:rPr lang="zh-CN" altLang="de-DE"/>
              <a:t>二级</a:t>
            </a:r>
          </a:p>
          <a:p>
            <a:pPr lvl="2" eaLnBrk="1" latinLnBrk="0" hangingPunct="1"/>
            <a:r>
              <a:rPr lang="zh-CN" altLang="de-DE"/>
              <a:t>三级</a:t>
            </a:r>
          </a:p>
          <a:p>
            <a:pPr lvl="3" eaLnBrk="1" latinLnBrk="0" hangingPunct="1"/>
            <a:r>
              <a:rPr lang="zh-CN" altLang="de-DE"/>
              <a:t>四级</a:t>
            </a:r>
          </a:p>
          <a:p>
            <a:pPr lvl="4" eaLnBrk="1" latinLnBrk="0" hangingPunct="1"/>
            <a:r>
              <a:rPr lang="zh-CN" altLang="de-DE"/>
              <a:t>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de-DE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CN" altLang="de-DE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zh-CN" altLang="de-DE"/>
              <a:t>单击此处编辑母版文本样式</a:t>
            </a:r>
          </a:p>
          <a:p>
            <a:pPr lvl="1" eaLnBrk="1" latinLnBrk="0" hangingPunct="1"/>
            <a:r>
              <a:rPr lang="zh-CN" altLang="de-DE"/>
              <a:t>二级</a:t>
            </a:r>
          </a:p>
          <a:p>
            <a:pPr lvl="2" eaLnBrk="1" latinLnBrk="0" hangingPunct="1"/>
            <a:r>
              <a:rPr lang="zh-CN" altLang="de-DE"/>
              <a:t>三级</a:t>
            </a:r>
          </a:p>
          <a:p>
            <a:pPr lvl="3" eaLnBrk="1" latinLnBrk="0" hangingPunct="1"/>
            <a:r>
              <a:rPr lang="zh-CN" altLang="de-DE"/>
              <a:t>四级</a:t>
            </a:r>
          </a:p>
          <a:p>
            <a:pPr lvl="4" eaLnBrk="1" latinLnBrk="0" hangingPunct="1"/>
            <a:r>
              <a:rPr lang="zh-CN" altLang="de-DE"/>
              <a:t>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CN" altLang="de-DE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CN" altLang="de-DE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zh-CN" altLang="de-DE"/>
              <a:t>将图片拖动到占位符，或单击添加图标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CN" altLang="de-DE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zh-CN" altLang="de-DE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zh-CN" altLang="de-DE"/>
              <a:t>单击此处编辑母版文本样式</a:t>
            </a:r>
          </a:p>
          <a:p>
            <a:pPr lvl="1" eaLnBrk="1" latinLnBrk="0" hangingPunct="1"/>
            <a:r>
              <a:rPr kumimoji="0" lang="zh-CN" altLang="de-DE"/>
              <a:t>二级</a:t>
            </a:r>
          </a:p>
          <a:p>
            <a:pPr lvl="2" eaLnBrk="1" latinLnBrk="0" hangingPunct="1"/>
            <a:r>
              <a:rPr kumimoji="0" lang="zh-CN" altLang="de-DE"/>
              <a:t>三级</a:t>
            </a:r>
          </a:p>
          <a:p>
            <a:pPr lvl="3" eaLnBrk="1" latinLnBrk="0" hangingPunct="1"/>
            <a:r>
              <a:rPr kumimoji="0" lang="zh-CN" altLang="de-DE"/>
              <a:t>四级</a:t>
            </a:r>
          </a:p>
          <a:p>
            <a:pPr lvl="4" eaLnBrk="1" latinLnBrk="0" hangingPunct="1"/>
            <a:r>
              <a:rPr kumimoji="0" lang="zh-CN" altLang="de-DE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ohaeos.com/vot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direct?event=video_description&amp;q=https://eos-account-creator.com/&amp;redir_token=pvIURtvjIb7aqyGNgHl9OqT8pZt8MTU0MjEyMDE4OUAxNTQyMDMzNzg5&amp;v=0k9U-VuYke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inmarketcap.com/de/currencies/eo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sflare.io/" TargetMode="External"/><Relationship Id="rId2" Type="http://schemas.openxmlformats.org/officeDocument/2006/relationships/hyperlink" Target="http://www.dapprada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wdex.io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ryptonomex/graphen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osnetworkmonitor.i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66800" y="4914837"/>
            <a:ext cx="8077200" cy="1673352"/>
          </a:xfrm>
        </p:spPr>
        <p:txBody>
          <a:bodyPr/>
          <a:lstStyle/>
          <a:p>
            <a:r>
              <a:rPr kumimoji="1" lang="de-DE" altLang="zh-CN" sz="4800" dirty="0">
                <a:solidFill>
                  <a:schemeClr val="tx1"/>
                </a:solidFill>
              </a:rPr>
              <a:t>Was ist die EOS </a:t>
            </a:r>
            <a:r>
              <a:rPr kumimoji="1" lang="de-DE" altLang="zh-CN" sz="4800" dirty="0" err="1">
                <a:solidFill>
                  <a:schemeClr val="tx1"/>
                </a:solidFill>
              </a:rPr>
              <a:t>Blockch</a:t>
            </a:r>
            <a:r>
              <a:rPr kumimoji="1" lang="de-DE" altLang="zh-CN" dirty="0" err="1">
                <a:solidFill>
                  <a:schemeClr val="tx1"/>
                </a:solidFill>
              </a:rPr>
              <a:t>ain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674417" y="4716826"/>
            <a:ext cx="2878292" cy="1499616"/>
          </a:xfrm>
        </p:spPr>
        <p:txBody>
          <a:bodyPr/>
          <a:lstStyle/>
          <a:p>
            <a:r>
              <a:rPr kumimoji="1" lang="de-DE" altLang="zh-CN" sz="3600" dirty="0"/>
              <a:t>C</a:t>
            </a:r>
            <a:r>
              <a:rPr kumimoji="1" lang="de-DE" altLang="zh-CN" dirty="0"/>
              <a:t>harly Lin, 12.11.2018</a:t>
            </a:r>
            <a:endParaRPr kumimoji="1" lang="zh-CN" altLang="en-US" dirty="0"/>
          </a:p>
        </p:txBody>
      </p:sp>
      <p:pic>
        <p:nvPicPr>
          <p:cNvPr id="6" name="图片 5" descr="08493109909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965" y="420404"/>
            <a:ext cx="7543350" cy="423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758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EOS-</a:t>
            </a:r>
            <a:r>
              <a:rPr kumimoji="1" lang="de-DE" altLang="zh-CN" dirty="0" err="1">
                <a:solidFill>
                  <a:srgbClr val="FFFFFF"/>
                </a:solidFill>
              </a:rPr>
              <a:t>Functionsweise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1" y="1775192"/>
            <a:ext cx="4269346" cy="4522578"/>
          </a:xfrm>
        </p:spPr>
        <p:txBody>
          <a:bodyPr>
            <a:normAutofit/>
          </a:bodyPr>
          <a:lstStyle/>
          <a:p>
            <a:r>
              <a:rPr kumimoji="1" lang="de-DE" altLang="zh-CN" sz="2400" dirty="0"/>
              <a:t>21 BP-Knoten von über 100 BP-</a:t>
            </a:r>
            <a:r>
              <a:rPr kumimoji="1" lang="de-DE" altLang="zh-CN" sz="2400" dirty="0" err="1"/>
              <a:t>Knadidaten</a:t>
            </a:r>
            <a:endParaRPr kumimoji="1" lang="de-DE" altLang="zh-CN" sz="2400" dirty="0"/>
          </a:p>
          <a:p>
            <a:pPr lvl="1"/>
            <a:r>
              <a:rPr kumimoji="1" lang="de-DE" altLang="zh-CN" sz="2000" dirty="0">
                <a:hlinkClick r:id="rId3"/>
              </a:rPr>
              <a:t>https://www.alohaeos.com/vote</a:t>
            </a:r>
            <a:endParaRPr kumimoji="1" lang="de-DE" altLang="zh-CN" sz="2000" dirty="0"/>
          </a:p>
          <a:p>
            <a:pPr lvl="1"/>
            <a:r>
              <a:rPr kumimoji="1" lang="de-DE" altLang="zh-CN" sz="2000" dirty="0"/>
              <a:t>Proxy, Agent, ohne EOS-Konto kann man auch wählen</a:t>
            </a:r>
          </a:p>
          <a:p>
            <a:pPr lvl="1"/>
            <a:r>
              <a:rPr kumimoji="1" lang="de-DE" altLang="zh-CN" sz="2000" dirty="0"/>
              <a:t>Gewählt von Token Besitzer </a:t>
            </a:r>
          </a:p>
          <a:p>
            <a:pPr lvl="1"/>
            <a:r>
              <a:rPr kumimoji="1" lang="de-DE" altLang="zh-CN" sz="2000" dirty="0"/>
              <a:t>1% von den 5% EOS Inflation jedes Jahr</a:t>
            </a:r>
          </a:p>
          <a:p>
            <a:pPr lvl="1"/>
            <a:r>
              <a:rPr kumimoji="1" lang="de-DE" altLang="zh-CN" sz="2000" dirty="0"/>
              <a:t>Anreiz, die Qualität und Leistung kontinuierlich zu verbessern</a:t>
            </a:r>
          </a:p>
          <a:p>
            <a:pPr marL="118872" indent="0">
              <a:buNone/>
            </a:pPr>
            <a:endParaRPr lang="zh-CN" altLang="zh-CN" sz="2400" dirty="0"/>
          </a:p>
          <a:p>
            <a:endParaRPr kumimoji="1" lang="de-DE" altLang="zh-CN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8FF906E-59F0-46B0-AB34-4EB2E691AF3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3168" y="1615250"/>
            <a:ext cx="4540832" cy="461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458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EOS-Funktionsweise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de-DE" altLang="zh-CN" sz="2400" dirty="0"/>
              <a:t>EOS Konto System</a:t>
            </a:r>
          </a:p>
          <a:p>
            <a:pPr lvl="1"/>
            <a:r>
              <a:rPr kumimoji="1" lang="en-US" sz="2000" dirty="0">
                <a:hlinkClick r:id="rId3"/>
              </a:rPr>
              <a:t>https://eos-account-creator.com/</a:t>
            </a:r>
            <a:endParaRPr kumimoji="1" lang="de-DE" altLang="zh-CN" sz="2000" dirty="0"/>
          </a:p>
          <a:p>
            <a:pPr lvl="1"/>
            <a:r>
              <a:rPr kumimoji="1" lang="de-DE" altLang="zh-CN" sz="2000" dirty="0"/>
              <a:t>12 Stellen </a:t>
            </a:r>
            <a:r>
              <a:rPr kumimoji="1" lang="de-DE" altLang="zh-CN" sz="2000" dirty="0" err="1"/>
              <a:t>Buchstaben+Nummer</a:t>
            </a:r>
            <a:r>
              <a:rPr kumimoji="1" lang="de-DE" altLang="zh-CN" sz="2000" dirty="0"/>
              <a:t> 1-5, Beispiel – dragenfly123, </a:t>
            </a:r>
            <a:r>
              <a:rPr kumimoji="1" lang="de-DE" altLang="zh-CN" sz="2000" dirty="0" err="1"/>
              <a:t>dragonflyaaa</a:t>
            </a:r>
            <a:r>
              <a:rPr kumimoji="1" lang="de-DE" altLang="zh-CN" sz="2000" dirty="0"/>
              <a:t>, das ist die </a:t>
            </a:r>
            <a:r>
              <a:rPr kumimoji="1" lang="de-DE" altLang="zh-CN" sz="2000" dirty="0" err="1"/>
              <a:t>Addresse</a:t>
            </a:r>
            <a:r>
              <a:rPr kumimoji="1" lang="de-DE" altLang="zh-CN" sz="2000" dirty="0"/>
              <a:t>, wo man EOS Token sendet.</a:t>
            </a:r>
          </a:p>
          <a:p>
            <a:pPr lvl="1"/>
            <a:r>
              <a:rPr kumimoji="1" lang="de-DE" altLang="zh-CN" sz="2000" dirty="0"/>
              <a:t>Kurz Konto, Beispiel: </a:t>
            </a:r>
            <a:r>
              <a:rPr kumimoji="1" lang="de-DE" altLang="zh-CN" sz="2000" dirty="0" err="1"/>
              <a:t>stuttgart.x</a:t>
            </a:r>
            <a:r>
              <a:rPr kumimoji="1" lang="de-DE" altLang="zh-CN" sz="2000" dirty="0"/>
              <a:t>, </a:t>
            </a:r>
            <a:r>
              <a:rPr kumimoji="1" lang="de-DE" altLang="zh-CN" sz="2000" dirty="0" err="1"/>
              <a:t>eos.bank</a:t>
            </a:r>
            <a:r>
              <a:rPr kumimoji="1" lang="de-DE" altLang="zh-CN" sz="2000" dirty="0"/>
              <a:t>, </a:t>
            </a:r>
            <a:r>
              <a:rPr kumimoji="1" lang="de-DE" altLang="zh-CN" sz="2000" dirty="0" err="1"/>
              <a:t>binanc.e</a:t>
            </a:r>
            <a:endParaRPr kumimoji="1" lang="de-DE" altLang="zh-CN" sz="2000" dirty="0"/>
          </a:p>
          <a:p>
            <a:pPr lvl="1"/>
            <a:r>
              <a:rPr kumimoji="1" lang="de-DE" altLang="zh-CN" sz="2000" dirty="0"/>
              <a:t>Memo: bei der Transaktion kann man Kommentar schreiben</a:t>
            </a:r>
          </a:p>
          <a:p>
            <a:pPr lvl="1"/>
            <a:r>
              <a:rPr kumimoji="1" lang="de-DE" altLang="zh-CN" sz="2000" dirty="0" err="1"/>
              <a:t>Owner</a:t>
            </a:r>
            <a:r>
              <a:rPr kumimoji="1" lang="de-DE" altLang="zh-CN" sz="2000" dirty="0"/>
              <a:t>-alle </a:t>
            </a:r>
            <a:r>
              <a:rPr kumimoji="1" lang="en-US" altLang="zh-CN" sz="2000" dirty="0" err="1"/>
              <a:t>aktionen</a:t>
            </a:r>
            <a:r>
              <a:rPr kumimoji="1" lang="en-US" altLang="zh-CN" sz="2000" dirty="0"/>
              <a:t>; Active	-</a:t>
            </a:r>
            <a:r>
              <a:rPr kumimoji="1" lang="de-DE" altLang="zh-CN" sz="2000" dirty="0"/>
              <a:t>Überweisen; Posting-Voting</a:t>
            </a:r>
          </a:p>
          <a:p>
            <a:pPr lvl="1"/>
            <a:r>
              <a:rPr kumimoji="1" lang="de-DE" altLang="zh-CN" sz="2000" dirty="0"/>
              <a:t>Multi-Signatur</a:t>
            </a:r>
          </a:p>
          <a:p>
            <a:pPr marL="768096" lvl="2" indent="0">
              <a:buNone/>
            </a:pPr>
            <a:endParaRPr kumimoji="1" lang="de-DE" altLang="zh-CN" sz="1600" dirty="0"/>
          </a:p>
          <a:p>
            <a:pPr marL="118872" indent="0">
              <a:buNone/>
            </a:pPr>
            <a:endParaRPr kumimoji="1" lang="de-DE" altLang="zh-CN" sz="2400" dirty="0"/>
          </a:p>
        </p:txBody>
      </p:sp>
      <p:pic>
        <p:nvPicPr>
          <p:cNvPr id="1026" name="Picture 2" descr="EOSæ´åå¥é¨ï¼å­ï¼| è§£è¯»EOSç½ç®ä¹¦2.0ä¹ç®¡çè´¦æ·">
            <a:extLst>
              <a:ext uri="{FF2B5EF4-FFF2-40B4-BE49-F238E27FC236}">
                <a16:creationId xmlns:a16="http://schemas.microsoft.com/office/drawing/2014/main" xmlns="" id="{06CA29A6-EFCC-488B-BE17-682E14B64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4877" y="4845177"/>
            <a:ext cx="57150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8136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EOS-Funktionsweise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de-DE" altLang="zh-CN" sz="2400" dirty="0"/>
              <a:t>EOS Ressourcen</a:t>
            </a:r>
          </a:p>
          <a:p>
            <a:pPr lvl="1"/>
            <a:r>
              <a:rPr kumimoji="1" lang="de-DE" altLang="zh-CN" sz="2000" dirty="0"/>
              <a:t>CPU </a:t>
            </a:r>
          </a:p>
          <a:p>
            <a:pPr lvl="2"/>
            <a:r>
              <a:rPr kumimoji="1" lang="de-DE" altLang="zh-CN" sz="1600" dirty="0" err="1"/>
              <a:t>Muss</a:t>
            </a:r>
            <a:r>
              <a:rPr kumimoji="1" lang="de-DE" altLang="zh-CN" sz="1600" dirty="0"/>
              <a:t> man delegieren zu eigenem Konto oder Konto von anderen.</a:t>
            </a:r>
          </a:p>
          <a:p>
            <a:pPr lvl="2"/>
            <a:r>
              <a:rPr kumimoji="1" lang="de-DE" altLang="zh-CN" sz="1600" dirty="0"/>
              <a:t>Beispiel: insgesamt 10 Smart </a:t>
            </a:r>
            <a:r>
              <a:rPr kumimoji="1" lang="de-DE" altLang="zh-CN" sz="1600" dirty="0" err="1"/>
              <a:t>Contracts</a:t>
            </a:r>
            <a:r>
              <a:rPr kumimoji="1" lang="de-DE" altLang="zh-CN" sz="1600" dirty="0"/>
              <a:t>/Konto auf EOS </a:t>
            </a:r>
            <a:r>
              <a:rPr kumimoji="1" lang="de-DE" altLang="zh-CN" sz="1600" dirty="0" err="1"/>
              <a:t>mainnet</a:t>
            </a:r>
            <a:r>
              <a:rPr kumimoji="1" lang="de-DE" altLang="zh-CN" sz="1600" dirty="0"/>
              <a:t>, 10 Smart </a:t>
            </a:r>
            <a:r>
              <a:rPr kumimoji="1" lang="de-DE" altLang="zh-CN" sz="1600" dirty="0" err="1"/>
              <a:t>Contract</a:t>
            </a:r>
            <a:r>
              <a:rPr kumimoji="1" lang="de-DE" altLang="zh-CN" sz="1600" dirty="0"/>
              <a:t> jeweils 1 </a:t>
            </a:r>
            <a:r>
              <a:rPr kumimoji="1" lang="de-DE" altLang="zh-CN" sz="1600" dirty="0" err="1"/>
              <a:t>million</a:t>
            </a:r>
            <a:r>
              <a:rPr kumimoji="1" lang="de-DE" altLang="zh-CN" sz="1600" dirty="0"/>
              <a:t> EOS, jede bekommt 10% </a:t>
            </a:r>
            <a:r>
              <a:rPr kumimoji="1" lang="de-DE" altLang="zh-CN" sz="1600" dirty="0" err="1"/>
              <a:t>of</a:t>
            </a:r>
            <a:r>
              <a:rPr kumimoji="1" lang="de-DE" altLang="zh-CN" sz="1600" dirty="0"/>
              <a:t> alle CPU in ganzen Netzwerk. </a:t>
            </a:r>
          </a:p>
          <a:p>
            <a:pPr lvl="2"/>
            <a:r>
              <a:rPr kumimoji="1" lang="de-DE" altLang="zh-CN" sz="1600" dirty="0"/>
              <a:t>2X erweitert vorgestern.</a:t>
            </a:r>
          </a:p>
          <a:p>
            <a:pPr lvl="1"/>
            <a:r>
              <a:rPr kumimoji="1" lang="de-DE" altLang="zh-CN" sz="2000" dirty="0"/>
              <a:t>NET</a:t>
            </a:r>
          </a:p>
          <a:p>
            <a:pPr lvl="2"/>
            <a:r>
              <a:rPr kumimoji="1" lang="de-DE" altLang="zh-CN" sz="1600" dirty="0"/>
              <a:t>Die Speicherkapazität des Kontos, funktionsweise wie CPU</a:t>
            </a:r>
          </a:p>
          <a:p>
            <a:pPr lvl="1"/>
            <a:r>
              <a:rPr kumimoji="1" lang="de-DE" altLang="zh-CN" sz="2000" dirty="0"/>
              <a:t>RAM – </a:t>
            </a:r>
            <a:r>
              <a:rPr kumimoji="1" lang="de-DE" altLang="zh-CN" sz="2000" dirty="0" err="1"/>
              <a:t>Bancor</a:t>
            </a:r>
            <a:r>
              <a:rPr kumimoji="1" lang="de-DE" altLang="zh-CN" sz="2000" dirty="0"/>
              <a:t> Algorithmus</a:t>
            </a:r>
          </a:p>
          <a:p>
            <a:pPr lvl="2"/>
            <a:r>
              <a:rPr kumimoji="1" lang="de-DE" altLang="zh-CN" sz="1600" dirty="0"/>
              <a:t>Kaufen und verkaufen kostet 0.5%</a:t>
            </a:r>
          </a:p>
          <a:p>
            <a:pPr lvl="2"/>
            <a:r>
              <a:rPr kumimoji="1" lang="de-DE" altLang="zh-CN" sz="1600" dirty="0"/>
              <a:t>Price des RAMs steigert überproportional</a:t>
            </a:r>
          </a:p>
          <a:p>
            <a:pPr lvl="2"/>
            <a:r>
              <a:rPr kumimoji="1" lang="de-DE" altLang="zh-CN" sz="1600" dirty="0"/>
              <a:t>Speicherraum auf </a:t>
            </a:r>
            <a:r>
              <a:rPr kumimoji="1" lang="de-DE" altLang="zh-CN" sz="1600" dirty="0" err="1"/>
              <a:t>Blockchain</a:t>
            </a:r>
            <a:endParaRPr kumimoji="1" lang="de-DE" altLang="zh-CN" sz="1600" dirty="0"/>
          </a:p>
          <a:p>
            <a:pPr lvl="2"/>
            <a:endParaRPr kumimoji="1" lang="de-DE" altLang="zh-CN" sz="1600" dirty="0"/>
          </a:p>
          <a:p>
            <a:pPr lvl="2"/>
            <a:endParaRPr kumimoji="1" lang="de-DE" altLang="zh-CN" sz="1600" dirty="0"/>
          </a:p>
          <a:p>
            <a:pPr marL="457200" lvl="1" indent="0">
              <a:buNone/>
            </a:pPr>
            <a:r>
              <a:rPr kumimoji="1" lang="de-DE" altLang="zh-CN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219659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EOS-Funktionsweise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de-DE" altLang="zh-CN" sz="2400" dirty="0"/>
              <a:t>EOS Ressourcen</a:t>
            </a:r>
          </a:p>
          <a:p>
            <a:pPr lvl="1"/>
            <a:r>
              <a:rPr kumimoji="1" lang="de-DE" altLang="zh-CN" sz="2000" dirty="0"/>
              <a:t>CPU </a:t>
            </a:r>
          </a:p>
          <a:p>
            <a:pPr lvl="2"/>
            <a:r>
              <a:rPr kumimoji="1" lang="de-DE" altLang="zh-CN" sz="1600" dirty="0" err="1"/>
              <a:t>Muss</a:t>
            </a:r>
            <a:r>
              <a:rPr kumimoji="1" lang="de-DE" altLang="zh-CN" sz="1600" dirty="0"/>
              <a:t> man delegieren zu eigenem Konto oder Konto von anderen.</a:t>
            </a:r>
          </a:p>
          <a:p>
            <a:pPr lvl="2"/>
            <a:r>
              <a:rPr kumimoji="1" lang="de-DE" altLang="zh-CN" sz="1600" dirty="0"/>
              <a:t>Beispiel: insgesamt 10 Smart </a:t>
            </a:r>
            <a:r>
              <a:rPr kumimoji="1" lang="de-DE" altLang="zh-CN" sz="1600" dirty="0" err="1"/>
              <a:t>Contracts</a:t>
            </a:r>
            <a:r>
              <a:rPr kumimoji="1" lang="de-DE" altLang="zh-CN" sz="1600" dirty="0"/>
              <a:t>/Konto auf EOS </a:t>
            </a:r>
            <a:r>
              <a:rPr kumimoji="1" lang="de-DE" altLang="zh-CN" sz="1600" dirty="0" err="1"/>
              <a:t>mainnet</a:t>
            </a:r>
            <a:r>
              <a:rPr kumimoji="1" lang="de-DE" altLang="zh-CN" sz="1600" dirty="0"/>
              <a:t>, 10 Smart </a:t>
            </a:r>
            <a:r>
              <a:rPr kumimoji="1" lang="de-DE" altLang="zh-CN" sz="1600" dirty="0" err="1"/>
              <a:t>Contract</a:t>
            </a:r>
            <a:r>
              <a:rPr kumimoji="1" lang="de-DE" altLang="zh-CN" sz="1600" dirty="0"/>
              <a:t> jeweils 1 </a:t>
            </a:r>
            <a:r>
              <a:rPr kumimoji="1" lang="de-DE" altLang="zh-CN" sz="1600" dirty="0" err="1"/>
              <a:t>million</a:t>
            </a:r>
            <a:r>
              <a:rPr kumimoji="1" lang="de-DE" altLang="zh-CN" sz="1600" dirty="0"/>
              <a:t> EOS, jede bekommt 10% </a:t>
            </a:r>
            <a:r>
              <a:rPr kumimoji="1" lang="de-DE" altLang="zh-CN" sz="1600" dirty="0" err="1"/>
              <a:t>of</a:t>
            </a:r>
            <a:r>
              <a:rPr kumimoji="1" lang="de-DE" altLang="zh-CN" sz="1600" dirty="0"/>
              <a:t> alle CPU in ganzen Netzwerk. </a:t>
            </a:r>
          </a:p>
          <a:p>
            <a:pPr lvl="2"/>
            <a:r>
              <a:rPr kumimoji="1" lang="de-DE" altLang="zh-CN" sz="1600" dirty="0"/>
              <a:t>2X erweitert vorgestern.</a:t>
            </a:r>
          </a:p>
          <a:p>
            <a:pPr lvl="1"/>
            <a:r>
              <a:rPr kumimoji="1" lang="de-DE" altLang="zh-CN" sz="2000" dirty="0"/>
              <a:t>NET</a:t>
            </a:r>
          </a:p>
          <a:p>
            <a:pPr lvl="2"/>
            <a:r>
              <a:rPr kumimoji="1" lang="de-DE" altLang="zh-CN" sz="1600" dirty="0"/>
              <a:t>Die Speicherkapazität des Kontos, funktionsweise wie CPU</a:t>
            </a:r>
          </a:p>
          <a:p>
            <a:pPr lvl="1"/>
            <a:r>
              <a:rPr kumimoji="1" lang="de-DE" altLang="zh-CN" sz="2000" dirty="0"/>
              <a:t>RAM – </a:t>
            </a:r>
            <a:r>
              <a:rPr kumimoji="1" lang="de-DE" altLang="zh-CN" sz="2000" dirty="0" err="1"/>
              <a:t>Bancor</a:t>
            </a:r>
            <a:r>
              <a:rPr kumimoji="1" lang="de-DE" altLang="zh-CN" sz="2000" dirty="0"/>
              <a:t> Algorithmus</a:t>
            </a:r>
          </a:p>
          <a:p>
            <a:pPr lvl="2"/>
            <a:r>
              <a:rPr kumimoji="1" lang="de-DE" altLang="zh-CN" sz="1600" dirty="0"/>
              <a:t>Kaufen und verkaufen kostet 0.5%</a:t>
            </a:r>
          </a:p>
          <a:p>
            <a:pPr lvl="2"/>
            <a:r>
              <a:rPr kumimoji="1" lang="de-DE" altLang="zh-CN" sz="1600" dirty="0"/>
              <a:t>Price des RAMs steigert überproportional</a:t>
            </a:r>
          </a:p>
          <a:p>
            <a:pPr lvl="2"/>
            <a:r>
              <a:rPr kumimoji="1" lang="de-DE" altLang="zh-CN" sz="1600" dirty="0"/>
              <a:t>Speicherraum auf </a:t>
            </a:r>
            <a:r>
              <a:rPr kumimoji="1" lang="de-DE" altLang="zh-CN" sz="1600" dirty="0" err="1"/>
              <a:t>Blockchain</a:t>
            </a:r>
            <a:endParaRPr kumimoji="1" lang="de-DE" altLang="zh-CN" sz="1600" dirty="0"/>
          </a:p>
          <a:p>
            <a:pPr lvl="2"/>
            <a:endParaRPr kumimoji="1" lang="de-DE" altLang="zh-CN" sz="1600" dirty="0"/>
          </a:p>
          <a:p>
            <a:pPr lvl="2"/>
            <a:endParaRPr kumimoji="1" lang="de-DE" altLang="zh-CN" sz="1600" dirty="0"/>
          </a:p>
          <a:p>
            <a:pPr marL="457200" lvl="1" indent="0">
              <a:buNone/>
            </a:pPr>
            <a:r>
              <a:rPr kumimoji="1" lang="de-DE" altLang="zh-CN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753169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EOS-Funktionsweise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de-DE" altLang="zh-CN" sz="2400" dirty="0"/>
              <a:t>REX – Plattform für Ressourcenaustausch</a:t>
            </a:r>
          </a:p>
          <a:p>
            <a:pPr lvl="1"/>
            <a:r>
              <a:rPr kumimoji="1" lang="de-DE" altLang="zh-CN" sz="2000" dirty="0"/>
              <a:t>REX Token 1-1 jeder Zeit tauschbar mit EOS</a:t>
            </a:r>
          </a:p>
          <a:p>
            <a:pPr lvl="1"/>
            <a:r>
              <a:rPr kumimoji="1" lang="de-DE" altLang="zh-CN" sz="2000" dirty="0"/>
              <a:t>REX Token bekommt Profit von dem Plattform</a:t>
            </a:r>
          </a:p>
          <a:p>
            <a:pPr lvl="1"/>
            <a:r>
              <a:rPr kumimoji="1" lang="de-DE" altLang="zh-CN" sz="2000" dirty="0"/>
              <a:t>Projekt befindet sich noch in Entwicklung</a:t>
            </a:r>
          </a:p>
          <a:p>
            <a:pPr lvl="1"/>
            <a:r>
              <a:rPr kumimoji="1" lang="de-DE" altLang="zh-CN" sz="2000" dirty="0"/>
              <a:t>Es gibt schon viele anderen  Anbieter: EOS CPU Bank, EOS Emergency, </a:t>
            </a:r>
            <a:r>
              <a:rPr kumimoji="1" lang="de-DE" altLang="zh-CN" sz="2000" dirty="0" err="1"/>
              <a:t>Chintai</a:t>
            </a:r>
            <a:endParaRPr kumimoji="1" lang="de-DE" altLang="zh-CN" sz="1200" dirty="0"/>
          </a:p>
          <a:p>
            <a:pPr lvl="2"/>
            <a:endParaRPr kumimoji="1" lang="de-DE" altLang="zh-CN" sz="1600" dirty="0"/>
          </a:p>
          <a:p>
            <a:pPr marL="457200" lvl="1" indent="0">
              <a:buNone/>
            </a:pPr>
            <a:r>
              <a:rPr kumimoji="1" lang="de-DE" altLang="zh-CN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537889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EOS-Funktionsweise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5191"/>
            <a:ext cx="3631842" cy="4625609"/>
          </a:xfrm>
        </p:spPr>
        <p:txBody>
          <a:bodyPr>
            <a:normAutofit/>
          </a:bodyPr>
          <a:lstStyle/>
          <a:p>
            <a:r>
              <a:rPr kumimoji="1" lang="de-DE" altLang="zh-CN" sz="2400" dirty="0" err="1"/>
              <a:t>Scalability</a:t>
            </a:r>
            <a:r>
              <a:rPr kumimoji="1" lang="de-DE" altLang="zh-CN" sz="2400" dirty="0"/>
              <a:t>/Erweiterbarkeit – Side </a:t>
            </a:r>
            <a:r>
              <a:rPr kumimoji="1" lang="de-DE" altLang="zh-CN" sz="2400" dirty="0" err="1"/>
              <a:t>chain</a:t>
            </a:r>
            <a:r>
              <a:rPr kumimoji="1" lang="de-DE" altLang="zh-CN" sz="2400" dirty="0"/>
              <a:t> und </a:t>
            </a:r>
            <a:r>
              <a:rPr kumimoji="1" lang="de-DE" altLang="zh-CN" sz="2400" dirty="0" err="1"/>
              <a:t>Inter</a:t>
            </a:r>
            <a:r>
              <a:rPr kumimoji="1" lang="de-DE" altLang="zh-CN" sz="2400" dirty="0"/>
              <a:t> Chain Technik</a:t>
            </a:r>
          </a:p>
          <a:p>
            <a:pPr lvl="1"/>
            <a:r>
              <a:rPr kumimoji="1" lang="de-DE" altLang="zh-CN" sz="2000" dirty="0" err="1"/>
              <a:t>Fibos</a:t>
            </a:r>
            <a:endParaRPr kumimoji="1" lang="de-DE" altLang="zh-CN" sz="2000" dirty="0"/>
          </a:p>
          <a:p>
            <a:pPr lvl="1"/>
            <a:r>
              <a:rPr kumimoji="1" lang="de-DE" altLang="zh-CN" sz="2000" dirty="0"/>
              <a:t>ENU</a:t>
            </a:r>
          </a:p>
          <a:p>
            <a:pPr lvl="1"/>
            <a:r>
              <a:rPr kumimoji="1" lang="de-DE" altLang="zh-CN" sz="2000" dirty="0"/>
              <a:t>EOS Gravity</a:t>
            </a:r>
          </a:p>
          <a:p>
            <a:pPr marL="768096" lvl="2" indent="0">
              <a:buNone/>
            </a:pPr>
            <a:endParaRPr kumimoji="1" lang="de-DE" altLang="zh-CN" sz="1600" dirty="0"/>
          </a:p>
          <a:p>
            <a:pPr lvl="2"/>
            <a:endParaRPr kumimoji="1" lang="de-DE" altLang="zh-CN" sz="1600" dirty="0"/>
          </a:p>
          <a:p>
            <a:pPr lvl="2"/>
            <a:endParaRPr kumimoji="1" lang="de-DE" altLang="zh-CN" sz="1600" dirty="0"/>
          </a:p>
          <a:p>
            <a:pPr marL="457200" lvl="1" indent="0">
              <a:buNone/>
            </a:pPr>
            <a:r>
              <a:rPr kumimoji="1" lang="de-DE" altLang="zh-CN" sz="2400" dirty="0"/>
              <a:t>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D3821D85-61AE-4E53-9096-C291ABBD42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5256" y="1498854"/>
            <a:ext cx="4692291" cy="55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7636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EOS-Funktionsweise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de-DE" altLang="zh-CN" sz="2400" dirty="0"/>
              <a:t>UBI – Universal Basic Income</a:t>
            </a:r>
          </a:p>
          <a:p>
            <a:pPr lvl="1"/>
            <a:r>
              <a:rPr kumimoji="1" lang="de-DE" altLang="zh-CN" sz="2400" dirty="0"/>
              <a:t>4% EOS Inflation zu allen EOS-Konto-Besitzer mit KYC</a:t>
            </a:r>
          </a:p>
          <a:p>
            <a:pPr lvl="1"/>
            <a:r>
              <a:rPr kumimoji="1" lang="de-DE" altLang="zh-CN" sz="2400" dirty="0"/>
              <a:t>Token </a:t>
            </a:r>
            <a:r>
              <a:rPr kumimoji="1" lang="de-DE" altLang="zh-CN" sz="2400" dirty="0" err="1"/>
              <a:t>Airdrops</a:t>
            </a:r>
            <a:r>
              <a:rPr kumimoji="1" lang="de-DE" altLang="zh-CN" sz="2400" dirty="0"/>
              <a:t> von anderen Projekte auf EOS </a:t>
            </a:r>
            <a:r>
              <a:rPr kumimoji="1" lang="de-DE" altLang="zh-CN" sz="2400" dirty="0" err="1"/>
              <a:t>Blockchain</a:t>
            </a:r>
            <a:endParaRPr kumimoji="1" lang="de-DE" altLang="zh-CN" sz="2400" dirty="0"/>
          </a:p>
          <a:p>
            <a:pPr marL="457200" lvl="1" indent="0">
              <a:buNone/>
            </a:pPr>
            <a:endParaRPr kumimoji="1" lang="de-DE" altLang="zh-CN" sz="2000" dirty="0"/>
          </a:p>
          <a:p>
            <a:r>
              <a:rPr kumimoji="1" lang="de-DE" altLang="zh-CN" sz="2400" dirty="0"/>
              <a:t>URI – </a:t>
            </a:r>
            <a:r>
              <a:rPr kumimoji="1" lang="en-US" sz="2400" dirty="0"/>
              <a:t>Universal Resource Inheritance</a:t>
            </a:r>
          </a:p>
          <a:p>
            <a:pPr lvl="1"/>
            <a:r>
              <a:rPr kumimoji="1" lang="de-DE" altLang="zh-CN" sz="2000" dirty="0"/>
              <a:t>A</a:t>
            </a:r>
            <a:r>
              <a:rPr kumimoji="1" lang="en-US" altLang="zh-CN" sz="2000" dirty="0" err="1"/>
              <a:t>lle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Ressourcen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gehören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nicht</a:t>
            </a:r>
            <a:r>
              <a:rPr kumimoji="1" lang="en-US" altLang="zh-CN" sz="2000" dirty="0"/>
              <a:t> den </a:t>
            </a:r>
            <a:r>
              <a:rPr kumimoji="1" lang="en-US" altLang="zh-CN" sz="2000" dirty="0" err="1"/>
              <a:t>Reichen</a:t>
            </a:r>
            <a:r>
              <a:rPr kumimoji="1" lang="en-US" altLang="zh-CN" sz="2000" dirty="0"/>
              <a:t>?</a:t>
            </a:r>
          </a:p>
          <a:p>
            <a:pPr lvl="1"/>
            <a:r>
              <a:rPr kumimoji="1" lang="en-US" altLang="zh-CN" sz="2000" dirty="0"/>
              <a:t>Balance check </a:t>
            </a:r>
            <a:endParaRPr kumimoji="1" lang="de-DE" altLang="zh-CN" sz="2000" dirty="0"/>
          </a:p>
          <a:p>
            <a:pPr lvl="2"/>
            <a:endParaRPr kumimoji="1" lang="de-DE" altLang="zh-CN" sz="1600" dirty="0"/>
          </a:p>
          <a:p>
            <a:pPr lvl="2"/>
            <a:endParaRPr kumimoji="1" lang="de-DE" altLang="zh-CN" sz="1600" dirty="0"/>
          </a:p>
          <a:p>
            <a:pPr marL="457200" lvl="1" indent="0">
              <a:buNone/>
            </a:pPr>
            <a:r>
              <a:rPr kumimoji="1" lang="de-DE" altLang="zh-CN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767301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altLang="zh-CN" dirty="0">
                <a:solidFill>
                  <a:srgbClr val="FFFFFF"/>
                </a:solidFill>
              </a:rPr>
              <a:t>EOS-</a:t>
            </a:r>
            <a:r>
              <a:rPr kumimoji="1" lang="de-DE" altLang="zh-CN" sz="4400" dirty="0">
                <a:solidFill>
                  <a:srgbClr val="FFFFFF"/>
                </a:solidFill>
              </a:rPr>
              <a:t>Marktkapitalisierung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0" cy="4832946"/>
          </a:xfrm>
        </p:spPr>
        <p:txBody>
          <a:bodyPr>
            <a:normAutofit fontScale="92500"/>
          </a:bodyPr>
          <a:lstStyle/>
          <a:p>
            <a:r>
              <a:rPr kumimoji="1" lang="de-DE" altLang="zh-CN" sz="2300" dirty="0"/>
              <a:t>Marktkapitalisierung </a:t>
            </a:r>
            <a:r>
              <a:rPr lang="en-US" altLang="zh-CN" sz="2300" dirty="0"/>
              <a:t>€4.246.795.022 EUR  (</a:t>
            </a:r>
            <a:r>
              <a:rPr lang="en-US" altLang="zh-CN" sz="2300" dirty="0" err="1"/>
              <a:t>Platz</a:t>
            </a:r>
            <a:r>
              <a:rPr lang="en-US" altLang="zh-CN" sz="2300" dirty="0"/>
              <a:t> 5, </a:t>
            </a:r>
            <a:r>
              <a:rPr lang="en-US" altLang="zh-CN" sz="2300" dirty="0" err="1"/>
              <a:t>Preis</a:t>
            </a:r>
            <a:r>
              <a:rPr lang="en-US" altLang="zh-CN" sz="2300" dirty="0"/>
              <a:t> €4,69</a:t>
            </a:r>
            <a:r>
              <a:rPr lang="zh-CN" altLang="zh-CN" sz="2300" dirty="0"/>
              <a:t> </a:t>
            </a:r>
            <a:r>
              <a:rPr lang="en-US" altLang="zh-CN" sz="2300" dirty="0"/>
              <a:t>)</a:t>
            </a:r>
          </a:p>
          <a:p>
            <a:r>
              <a:rPr lang="en-US" altLang="zh-CN" sz="2300" dirty="0" err="1"/>
              <a:t>Umlauf</a:t>
            </a:r>
            <a:r>
              <a:rPr lang="en-US" altLang="zh-CN" sz="2300" dirty="0"/>
              <a:t>-/</a:t>
            </a:r>
            <a:r>
              <a:rPr lang="en-US" altLang="zh-CN" sz="2300" dirty="0" err="1"/>
              <a:t>Gesamtversorgung</a:t>
            </a:r>
            <a:r>
              <a:rPr lang="en-US" altLang="zh-CN" sz="2300" dirty="0"/>
              <a:t> 906.245.118 EOS／1.006.245.120 EOS</a:t>
            </a:r>
            <a:r>
              <a:rPr lang="zh-CN" altLang="zh-CN" sz="2300" dirty="0"/>
              <a:t> </a:t>
            </a:r>
            <a:endParaRPr lang="en-GB" altLang="zh-CN" sz="2300" dirty="0"/>
          </a:p>
          <a:p>
            <a:endParaRPr lang="en-GB" altLang="zh-CN" sz="2400" dirty="0"/>
          </a:p>
          <a:p>
            <a:endParaRPr lang="de-DE" altLang="zh-CN" sz="2400" dirty="0"/>
          </a:p>
          <a:p>
            <a:endParaRPr lang="de-DE" altLang="zh-CN" sz="2400" dirty="0"/>
          </a:p>
          <a:p>
            <a:endParaRPr lang="de-DE" altLang="zh-CN" sz="2400" dirty="0"/>
          </a:p>
          <a:p>
            <a:endParaRPr lang="de-DE" altLang="zh-CN" sz="2400" dirty="0"/>
          </a:p>
          <a:p>
            <a:endParaRPr lang="de-DE" altLang="zh-CN" sz="2400" dirty="0"/>
          </a:p>
          <a:p>
            <a:endParaRPr lang="de-DE" altLang="zh-CN" sz="2400" dirty="0"/>
          </a:p>
          <a:p>
            <a:endParaRPr lang="de-DE" altLang="zh-CN" sz="2400" dirty="0"/>
          </a:p>
          <a:p>
            <a:endParaRPr lang="zh-CN" altLang="zh-CN" sz="2400" dirty="0"/>
          </a:p>
          <a:p>
            <a:pPr marL="118872" indent="0">
              <a:buNone/>
            </a:pPr>
            <a:endParaRPr lang="de-DE" altLang="zh-CN" sz="2400" u="sng" dirty="0">
              <a:hlinkClick r:id="rId3"/>
            </a:endParaRPr>
          </a:p>
          <a:p>
            <a:pPr marL="118872" indent="0">
              <a:buNone/>
            </a:pPr>
            <a:endParaRPr lang="de-DE" altLang="zh-CN" sz="2400" u="sng" dirty="0">
              <a:hlinkClick r:id="rId3"/>
            </a:endParaRPr>
          </a:p>
          <a:p>
            <a:pPr marL="118872" indent="0" algn="ctr">
              <a:buNone/>
            </a:pPr>
            <a:r>
              <a:rPr lang="de-DE" altLang="zh-CN" sz="2400" u="sng" dirty="0">
                <a:hlinkClick r:id="rId3"/>
              </a:rPr>
              <a:t>https://coinmarketcap.com/de/currencies/eos/</a:t>
            </a:r>
            <a:endParaRPr lang="de-DE" altLang="zh-CN" sz="2400" u="sng" dirty="0"/>
          </a:p>
          <a:p>
            <a:pPr marL="118872" indent="0">
              <a:buNone/>
            </a:pPr>
            <a:endParaRPr lang="zh-CN" altLang="zh-CN" sz="2400" dirty="0"/>
          </a:p>
          <a:p>
            <a:endParaRPr kumimoji="1" lang="de-DE" altLang="zh-CN" sz="2400" dirty="0"/>
          </a:p>
        </p:txBody>
      </p:sp>
      <p:pic>
        <p:nvPicPr>
          <p:cNvPr id="4" name="图片 3" descr="屏幕快照 2018-11-03 16.00.1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743" y="2657364"/>
            <a:ext cx="6677593" cy="35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4254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Agenda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de-DE" altLang="zh-CN" dirty="0" err="1">
                <a:solidFill>
                  <a:srgbClr val="BFBFBF"/>
                </a:solidFill>
              </a:rPr>
              <a:t>Kryptowährungen</a:t>
            </a:r>
            <a:r>
              <a:rPr kumimoji="1" lang="de-DE" altLang="zh-CN" dirty="0">
                <a:solidFill>
                  <a:srgbClr val="BFBFBF"/>
                </a:solidFill>
              </a:rPr>
              <a:t> in China</a:t>
            </a:r>
          </a:p>
          <a:p>
            <a:r>
              <a:rPr kumimoji="1" lang="de-DE" altLang="zh-CN" dirty="0">
                <a:solidFill>
                  <a:srgbClr val="BFBFBF"/>
                </a:solidFill>
              </a:rPr>
              <a:t>EOS </a:t>
            </a:r>
            <a:r>
              <a:rPr kumimoji="1" lang="mr-IN" altLang="zh-CN" dirty="0">
                <a:solidFill>
                  <a:srgbClr val="BFBFBF"/>
                </a:solidFill>
              </a:rPr>
              <a:t>–</a:t>
            </a:r>
            <a:r>
              <a:rPr kumimoji="1" lang="de-DE" altLang="zh-CN" dirty="0">
                <a:solidFill>
                  <a:srgbClr val="BFBFBF"/>
                </a:solidFill>
              </a:rPr>
              <a:t> Ökosystem (Funktionsweise + Technik, Hacking, Geschichte)</a:t>
            </a:r>
          </a:p>
          <a:p>
            <a:r>
              <a:rPr kumimoji="1" lang="de-DE" altLang="zh-CN" dirty="0"/>
              <a:t>Vorstellung EOS-Wallet</a:t>
            </a:r>
          </a:p>
          <a:p>
            <a:r>
              <a:rPr kumimoji="1" lang="de-DE" altLang="zh-CN" dirty="0">
                <a:solidFill>
                  <a:srgbClr val="BFBFBF"/>
                </a:solidFill>
              </a:rPr>
              <a:t>EOS-Anwendungen</a:t>
            </a:r>
            <a:endParaRPr kumimoji="1" lang="zh-CN" altLang="en-US" dirty="0">
              <a:solidFill>
                <a:srgbClr val="BFBFBF"/>
              </a:solidFill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13428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EOS-Wallet </a:t>
            </a:r>
            <a:r>
              <a:rPr kumimoji="1" lang="de-DE" altLang="zh-CN" dirty="0" err="1">
                <a:solidFill>
                  <a:srgbClr val="FFFFFF"/>
                </a:solidFill>
              </a:rPr>
              <a:t>Scatter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xmlns="" id="{246810A1-F0B1-469C-86CB-551159C4B189}"/>
              </a:ext>
            </a:extLst>
          </p:cNvPr>
          <p:cNvSpPr txBox="1">
            <a:spLocks/>
          </p:cNvSpPr>
          <p:nvPr/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kumimoji="1" lang="de-DE" altLang="zh-CN" sz="2400" dirty="0"/>
              <a:t>get-scatter.com</a:t>
            </a:r>
          </a:p>
          <a:p>
            <a:endParaRPr kumimoji="1" lang="de-DE" altLang="zh-CN" sz="1600" dirty="0"/>
          </a:p>
          <a:p>
            <a:pPr lvl="2"/>
            <a:endParaRPr kumimoji="1" lang="de-DE" altLang="zh-CN" sz="1600" dirty="0"/>
          </a:p>
          <a:p>
            <a:pPr marL="457200" lvl="1" indent="0">
              <a:buFont typeface="Wingdings"/>
              <a:buNone/>
            </a:pPr>
            <a:r>
              <a:rPr kumimoji="1" lang="de-DE" altLang="zh-CN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10292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Agenda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de-DE" altLang="zh-CN" dirty="0" err="1"/>
              <a:t>Kryptowährungen</a:t>
            </a:r>
            <a:r>
              <a:rPr kumimoji="1" lang="de-DE" altLang="zh-CN" dirty="0"/>
              <a:t> in China</a:t>
            </a:r>
          </a:p>
          <a:p>
            <a:r>
              <a:rPr kumimoji="1" lang="de-DE" altLang="zh-CN" dirty="0">
                <a:solidFill>
                  <a:schemeClr val="bg1">
                    <a:lumMod val="75000"/>
                  </a:schemeClr>
                </a:solidFill>
              </a:rPr>
              <a:t>EOS </a:t>
            </a:r>
            <a:r>
              <a:rPr kumimoji="1" lang="mr-IN" altLang="zh-CN" dirty="0">
                <a:solidFill>
                  <a:schemeClr val="bg1">
                    <a:lumMod val="75000"/>
                  </a:schemeClr>
                </a:solidFill>
              </a:rPr>
              <a:t>–</a:t>
            </a:r>
            <a:r>
              <a:rPr kumimoji="1" lang="de-DE" altLang="zh-CN" dirty="0">
                <a:solidFill>
                  <a:schemeClr val="bg1">
                    <a:lumMod val="75000"/>
                  </a:schemeClr>
                </a:solidFill>
              </a:rPr>
              <a:t> Ökosystem </a:t>
            </a:r>
          </a:p>
          <a:p>
            <a:r>
              <a:rPr kumimoji="1" lang="de-DE" altLang="zh-CN" dirty="0">
                <a:solidFill>
                  <a:schemeClr val="bg1">
                    <a:lumMod val="75000"/>
                  </a:schemeClr>
                </a:solidFill>
              </a:rPr>
              <a:t>Vorstellung EOS-Wallet</a:t>
            </a:r>
          </a:p>
          <a:p>
            <a:r>
              <a:rPr kumimoji="1" lang="de-DE" altLang="zh-CN" dirty="0">
                <a:solidFill>
                  <a:schemeClr val="bg1">
                    <a:lumMod val="75000"/>
                  </a:schemeClr>
                </a:solidFill>
              </a:rPr>
              <a:t>EOS-Anwendungen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2217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EOS-Wallet MEET.ONE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4" name="图片 3" descr="IMG_332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38" y="1438462"/>
            <a:ext cx="3037500" cy="5400000"/>
          </a:xfrm>
          <a:prstGeom prst="rect">
            <a:avLst/>
          </a:prstGeom>
          <a:ln>
            <a:noFill/>
          </a:ln>
        </p:spPr>
      </p:pic>
      <p:pic>
        <p:nvPicPr>
          <p:cNvPr id="5" name="图片 4" descr="IMG_332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7038" y="1438462"/>
            <a:ext cx="3037500" cy="54000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6" name="图片 5" descr="IMG_33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4538" y="1438462"/>
            <a:ext cx="3037500" cy="5400000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59044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EOS-Wallet MEET.ONE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4" name="图片 3" descr="IMG_332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38" y="1438462"/>
            <a:ext cx="3037500" cy="5400000"/>
          </a:xfrm>
          <a:prstGeom prst="rect">
            <a:avLst/>
          </a:prstGeom>
          <a:ln>
            <a:noFill/>
          </a:ln>
        </p:spPr>
      </p:pic>
      <p:pic>
        <p:nvPicPr>
          <p:cNvPr id="5" name="图片 4" descr="IMG_332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7038" y="1438462"/>
            <a:ext cx="3037500" cy="54000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6" name="图片 5" descr="IMG_33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4538" y="1438462"/>
            <a:ext cx="3037500" cy="5400000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51368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EOS-Wallet </a:t>
            </a:r>
            <a:r>
              <a:rPr kumimoji="1" lang="de-DE" altLang="zh-CN" dirty="0" err="1">
                <a:solidFill>
                  <a:srgbClr val="FFFFFF"/>
                </a:solidFill>
              </a:rPr>
              <a:t>TokenPocket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3" name="图片 2" descr="IMG_333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85" y="1438462"/>
            <a:ext cx="3037500" cy="5400000"/>
          </a:xfrm>
          <a:prstGeom prst="rect">
            <a:avLst/>
          </a:prstGeom>
          <a:ln w="6350" cmpd="sng">
            <a:solidFill>
              <a:srgbClr val="FFFFFF"/>
            </a:solidFill>
          </a:ln>
        </p:spPr>
      </p:pic>
      <p:pic>
        <p:nvPicPr>
          <p:cNvPr id="4" name="图片 3" descr="IMG_333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8470" y="1438462"/>
            <a:ext cx="3037500" cy="54000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5" name="图片 4" descr="IMG_333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0482" y="1438462"/>
            <a:ext cx="3037500" cy="5400000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51945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Agenda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de-DE" altLang="zh-CN" dirty="0" err="1">
                <a:solidFill>
                  <a:srgbClr val="BFBFBF"/>
                </a:solidFill>
              </a:rPr>
              <a:t>Kryptowährungen</a:t>
            </a:r>
            <a:r>
              <a:rPr kumimoji="1" lang="de-DE" altLang="zh-CN" dirty="0">
                <a:solidFill>
                  <a:srgbClr val="BFBFBF"/>
                </a:solidFill>
              </a:rPr>
              <a:t> in China</a:t>
            </a:r>
          </a:p>
          <a:p>
            <a:r>
              <a:rPr kumimoji="1" lang="de-DE" altLang="zh-CN" dirty="0">
                <a:solidFill>
                  <a:srgbClr val="BFBFBF"/>
                </a:solidFill>
              </a:rPr>
              <a:t>EOS </a:t>
            </a:r>
            <a:r>
              <a:rPr kumimoji="1" lang="mr-IN" altLang="zh-CN" dirty="0">
                <a:solidFill>
                  <a:srgbClr val="BFBFBF"/>
                </a:solidFill>
              </a:rPr>
              <a:t>–</a:t>
            </a:r>
            <a:r>
              <a:rPr kumimoji="1" lang="de-DE" altLang="zh-CN" dirty="0">
                <a:solidFill>
                  <a:srgbClr val="BFBFBF"/>
                </a:solidFill>
              </a:rPr>
              <a:t> Ökosystem (Funktionsweise + Technik, Hacking, Geschichte)</a:t>
            </a:r>
          </a:p>
          <a:p>
            <a:r>
              <a:rPr kumimoji="1" lang="de-DE" altLang="zh-CN" dirty="0">
                <a:solidFill>
                  <a:srgbClr val="BFBFBF"/>
                </a:solidFill>
              </a:rPr>
              <a:t>Vorstellung EOS-Wallet</a:t>
            </a:r>
          </a:p>
          <a:p>
            <a:r>
              <a:rPr kumimoji="1" lang="de-DE" altLang="zh-CN" dirty="0"/>
              <a:t>EOS-Anwendungen</a:t>
            </a:r>
            <a:endParaRPr kumimoji="1" lang="zh-CN" altLang="en-US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13428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Anwendungen auf EOS </a:t>
            </a:r>
            <a:r>
              <a:rPr kumimoji="1" lang="de-DE" altLang="zh-CN" dirty="0" err="1">
                <a:solidFill>
                  <a:srgbClr val="FFFFFF"/>
                </a:solidFill>
              </a:rPr>
              <a:t>Blockchain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DApp</a:t>
            </a:r>
            <a:r>
              <a:rPr lang="de-DE" dirty="0"/>
              <a:t> – </a:t>
            </a:r>
            <a:r>
              <a:rPr lang="de-DE" dirty="0" err="1"/>
              <a:t>decentralized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endParaRPr lang="en-US" dirty="0"/>
          </a:p>
          <a:p>
            <a:pPr lvl="1"/>
            <a:r>
              <a:rPr lang="en-US" dirty="0" err="1"/>
              <a:t>Dezentralisierte</a:t>
            </a:r>
            <a:r>
              <a:rPr lang="en-US" dirty="0"/>
              <a:t> Exchanges</a:t>
            </a:r>
          </a:p>
          <a:p>
            <a:pPr lvl="1"/>
            <a:r>
              <a:rPr lang="en-US" dirty="0" err="1"/>
              <a:t>Werbung</a:t>
            </a:r>
            <a:endParaRPr lang="en-US" dirty="0"/>
          </a:p>
          <a:p>
            <a:pPr lvl="1"/>
            <a:r>
              <a:rPr lang="en-US" dirty="0"/>
              <a:t>CPU leasing/bank</a:t>
            </a:r>
          </a:p>
          <a:p>
            <a:pPr lvl="1"/>
            <a:r>
              <a:rPr lang="en-US" dirty="0"/>
              <a:t>Games</a:t>
            </a:r>
          </a:p>
          <a:p>
            <a:pPr lvl="1"/>
            <a:r>
              <a:rPr lang="en-US" dirty="0"/>
              <a:t>Gambling</a:t>
            </a:r>
          </a:p>
          <a:p>
            <a:endParaRPr lang="en-US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76763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newdex.io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78A09D7F-B5B0-4D39-A1A4-4364B3BD4A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380" y="1639316"/>
            <a:ext cx="8693239" cy="506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013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PRA Candy Box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AEB0EF37-684F-4708-A6CD-F73F41305D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974" y="1850639"/>
            <a:ext cx="7650051" cy="456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1820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 err="1">
                <a:solidFill>
                  <a:srgbClr val="FFFFFF"/>
                </a:solidFill>
              </a:rPr>
              <a:t>Chintai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AD1CF45-3156-409A-BE03-C4E76F4D83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0201" y="1783972"/>
            <a:ext cx="6043597" cy="46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167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kumimoji="1" lang="en-GB" altLang="zh-CN" dirty="0">
                <a:solidFill>
                  <a:srgbClr val="FFFFFF"/>
                </a:solidFill>
              </a:rPr>
              <a:t>Pixel Master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 descr="DoHoAa7WkAEPEE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2085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kumimoji="1" lang="en-GB" altLang="zh-CN" dirty="0" err="1">
                <a:solidFill>
                  <a:srgbClr val="FFFFFF"/>
                </a:solidFill>
              </a:rPr>
              <a:t>Reddit</a:t>
            </a:r>
            <a:r>
              <a:rPr kumimoji="1" lang="en-GB" altLang="zh-CN" dirty="0">
                <a:solidFill>
                  <a:srgbClr val="FFFFFF"/>
                </a:solidFill>
              </a:rPr>
              <a:t> Place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5" name="图片 4" descr="e30qnrh447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955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de-DE" altLang="zh-CN" dirty="0" err="1">
                <a:solidFill>
                  <a:srgbClr val="FFFFFF"/>
                </a:solidFill>
              </a:rPr>
              <a:t>Kryptowährungen</a:t>
            </a:r>
            <a:r>
              <a:rPr kumimoji="1" lang="de-DE" altLang="zh-CN" dirty="0">
                <a:solidFill>
                  <a:srgbClr val="FFFFFF"/>
                </a:solidFill>
              </a:rPr>
              <a:t> in China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kumimoji="1" lang="de-DE" altLang="zh-CN" sz="2100" b="1" dirty="0"/>
              <a:t>09.2017</a:t>
            </a:r>
            <a:r>
              <a:rPr kumimoji="1" lang="de-DE" altLang="zh-CN" sz="2100" dirty="0"/>
              <a:t> </a:t>
            </a:r>
            <a:r>
              <a:rPr kumimoji="1" lang="mr-IN" altLang="zh-CN" sz="2100" dirty="0"/>
              <a:t>–</a:t>
            </a:r>
            <a:r>
              <a:rPr kumimoji="1" lang="de-DE" altLang="zh-CN" sz="2100" dirty="0"/>
              <a:t> ein offizielles Verbot offizielles Verbot des </a:t>
            </a:r>
            <a:r>
              <a:rPr kumimoji="1" lang="de-DE" altLang="zh-CN" sz="2100" dirty="0" err="1"/>
              <a:t>Krypto</a:t>
            </a:r>
            <a:r>
              <a:rPr kumimoji="1" lang="de-DE" altLang="zh-CN" sz="2100" dirty="0"/>
              <a:t>-Handels und ICOs</a:t>
            </a:r>
          </a:p>
          <a:p>
            <a:pPr>
              <a:lnSpc>
                <a:spcPct val="110000"/>
              </a:lnSpc>
            </a:pPr>
            <a:r>
              <a:rPr kumimoji="1" lang="de-DE" altLang="zh-CN" sz="2100" b="1" dirty="0"/>
              <a:t>04.2018</a:t>
            </a:r>
            <a:r>
              <a:rPr kumimoji="1" lang="de-DE" altLang="zh-CN" sz="2100" dirty="0"/>
              <a:t> </a:t>
            </a:r>
            <a:r>
              <a:rPr kumimoji="1" lang="mr-IN" altLang="zh-CN" sz="2100" dirty="0"/>
              <a:t>–</a:t>
            </a:r>
            <a:r>
              <a:rPr kumimoji="1" lang="de-DE" altLang="zh-CN" sz="2100" dirty="0"/>
              <a:t> 1,6 Milliarden Dollar </a:t>
            </a:r>
            <a:r>
              <a:rPr kumimoji="1" lang="de-DE" altLang="zh-CN" sz="2100" dirty="0" err="1"/>
              <a:t>Blockchain</a:t>
            </a:r>
            <a:r>
              <a:rPr kumimoji="1" lang="de-DE" altLang="zh-CN" sz="2100" dirty="0"/>
              <a:t>-Fonds zur Finanzierung neu entstehender </a:t>
            </a:r>
            <a:r>
              <a:rPr kumimoji="1" lang="de-DE" altLang="zh-CN" sz="2100" dirty="0" err="1"/>
              <a:t>Blockchain</a:t>
            </a:r>
            <a:r>
              <a:rPr kumimoji="1" lang="de-DE" altLang="zh-CN" sz="2100" dirty="0"/>
              <a:t>-startups von der Hangzhou-Regierung</a:t>
            </a:r>
          </a:p>
          <a:p>
            <a:pPr>
              <a:lnSpc>
                <a:spcPct val="110000"/>
              </a:lnSpc>
            </a:pPr>
            <a:r>
              <a:rPr kumimoji="1" lang="de-DE" altLang="zh-CN" sz="2100" b="1" dirty="0"/>
              <a:t>06. 2018- 09.2018 </a:t>
            </a:r>
            <a:r>
              <a:rPr kumimoji="1" lang="mr-IN" altLang="zh-CN" sz="2100" dirty="0"/>
              <a:t>–</a:t>
            </a:r>
            <a:r>
              <a:rPr kumimoji="1" lang="de-DE" altLang="zh-CN" sz="2100" dirty="0"/>
              <a:t> Förderungsmaßnahmen für </a:t>
            </a:r>
            <a:r>
              <a:rPr kumimoji="1" lang="de-DE" altLang="zh-CN" sz="2100" dirty="0" err="1"/>
              <a:t>Blockchain</a:t>
            </a:r>
            <a:r>
              <a:rPr kumimoji="1" lang="de-DE" altLang="zh-CN" sz="2100" dirty="0"/>
              <a:t>-Startups und </a:t>
            </a:r>
            <a:r>
              <a:rPr kumimoji="1" lang="mr-IN" altLang="zh-CN" sz="2100" dirty="0"/>
              <a:t>–</a:t>
            </a:r>
            <a:r>
              <a:rPr kumimoji="1" lang="de-DE" altLang="zh-CN" sz="2100" dirty="0"/>
              <a:t>Projekte in </a:t>
            </a:r>
            <a:r>
              <a:rPr kumimoji="1" lang="de-DE" altLang="zh-CN" sz="2100" dirty="0" err="1"/>
              <a:t>Changsha</a:t>
            </a:r>
            <a:r>
              <a:rPr kumimoji="1" lang="de-DE" altLang="zh-CN" sz="2100" dirty="0"/>
              <a:t>, Chengdu, </a:t>
            </a:r>
            <a:r>
              <a:rPr kumimoji="1" lang="de-DE" altLang="zh-CN" sz="2100" dirty="0" err="1"/>
              <a:t>Qingdao</a:t>
            </a:r>
            <a:r>
              <a:rPr kumimoji="1" lang="de-DE" altLang="zh-CN" sz="2100" dirty="0"/>
              <a:t>, Shanghai, Beijing</a:t>
            </a:r>
          </a:p>
          <a:p>
            <a:pPr>
              <a:lnSpc>
                <a:spcPct val="110000"/>
              </a:lnSpc>
            </a:pPr>
            <a:r>
              <a:rPr kumimoji="1" lang="de-DE" altLang="zh-CN" sz="2100" b="1" dirty="0"/>
              <a:t>09.2018</a:t>
            </a:r>
            <a:r>
              <a:rPr kumimoji="1" lang="de-DE" altLang="zh-CN" sz="2100" dirty="0"/>
              <a:t> </a:t>
            </a:r>
            <a:r>
              <a:rPr kumimoji="1" lang="mr-IN" altLang="zh-CN" sz="2100" dirty="0"/>
              <a:t>–</a:t>
            </a:r>
            <a:r>
              <a:rPr kumimoji="1" lang="de-DE" altLang="zh-CN" sz="2100" dirty="0"/>
              <a:t> Mehrere sozialen Medien von </a:t>
            </a:r>
            <a:r>
              <a:rPr kumimoji="1" lang="de-DE" altLang="zh-CN" sz="2100" dirty="0" err="1"/>
              <a:t>Blockchain</a:t>
            </a:r>
            <a:r>
              <a:rPr kumimoji="1" lang="de-DE" altLang="zh-CN" sz="2100" dirty="0"/>
              <a:t> und </a:t>
            </a:r>
            <a:r>
              <a:rPr kumimoji="1" lang="de-DE" altLang="zh-CN" sz="2100" dirty="0" err="1"/>
              <a:t>Kryptowährung</a:t>
            </a:r>
            <a:r>
              <a:rPr kumimoji="1" lang="de-DE" altLang="zh-CN" sz="2100" dirty="0"/>
              <a:t> wurden blockiert, </a:t>
            </a:r>
            <a:r>
              <a:rPr kumimoji="1" lang="de-DE" altLang="zh-CN" sz="2100" dirty="0" err="1"/>
              <a:t>Kryptobörsen</a:t>
            </a:r>
            <a:r>
              <a:rPr kumimoji="1" lang="de-DE" altLang="zh-CN" sz="2100" dirty="0"/>
              <a:t> ausgesperrt, Transaktionen mit </a:t>
            </a:r>
            <a:r>
              <a:rPr kumimoji="1" lang="de-DE" altLang="zh-CN" sz="2100" dirty="0" err="1"/>
              <a:t>Kryptowährungen</a:t>
            </a:r>
            <a:r>
              <a:rPr kumimoji="1" lang="de-DE" altLang="zh-CN" sz="2100" dirty="0"/>
              <a:t> auf </a:t>
            </a:r>
            <a:r>
              <a:rPr kumimoji="1" lang="de-DE" altLang="zh-CN" sz="2100" dirty="0" err="1"/>
              <a:t>Wechat</a:t>
            </a:r>
            <a:r>
              <a:rPr kumimoji="1" lang="de-DE" altLang="zh-CN" sz="2100" dirty="0"/>
              <a:t> und </a:t>
            </a:r>
            <a:r>
              <a:rPr kumimoji="1" lang="de-DE" altLang="zh-CN" sz="2100" dirty="0" err="1"/>
              <a:t>Alipay</a:t>
            </a:r>
            <a:r>
              <a:rPr kumimoji="1" lang="de-DE" altLang="zh-CN" sz="2100" dirty="0"/>
              <a:t> verkündigt. Keine Events zum Thema </a:t>
            </a:r>
            <a:r>
              <a:rPr kumimoji="1" lang="de-DE" altLang="zh-CN" sz="2100" dirty="0" err="1"/>
              <a:t>Kryptowährungen</a:t>
            </a:r>
            <a:r>
              <a:rPr kumimoji="1" lang="de-DE" altLang="zh-CN" sz="2100" dirty="0"/>
              <a:t> bei Geschäfte, in Hotels und andere Örtlichkeiten in Peking zugelassen.</a:t>
            </a:r>
          </a:p>
          <a:p>
            <a:pPr>
              <a:lnSpc>
                <a:spcPct val="110000"/>
              </a:lnSpc>
            </a:pPr>
            <a:r>
              <a:rPr kumimoji="1" lang="de-DE" altLang="zh-CN" sz="2100" b="1" dirty="0"/>
              <a:t>10.2018</a:t>
            </a:r>
            <a:r>
              <a:rPr kumimoji="1" lang="de-DE" altLang="zh-CN" sz="2100" dirty="0"/>
              <a:t> </a:t>
            </a:r>
            <a:r>
              <a:rPr kumimoji="1" lang="mr-IN" altLang="zh-CN" sz="2100" dirty="0"/>
              <a:t>–</a:t>
            </a:r>
            <a:r>
              <a:rPr kumimoji="1" lang="de-DE" altLang="zh-CN" sz="2100" dirty="0"/>
              <a:t> „</a:t>
            </a:r>
            <a:r>
              <a:rPr kumimoji="1" lang="de-DE" altLang="zh-CN" sz="2100" dirty="0" err="1"/>
              <a:t>Blockchain</a:t>
            </a:r>
            <a:r>
              <a:rPr kumimoji="1" lang="de-DE" altLang="zh-CN" sz="2100" dirty="0"/>
              <a:t> </a:t>
            </a:r>
            <a:r>
              <a:rPr kumimoji="1" lang="de-DE" altLang="zh-CN" sz="2100" dirty="0" err="1"/>
              <a:t>Testzone</a:t>
            </a:r>
            <a:r>
              <a:rPr kumimoji="1" lang="de-DE" altLang="zh-CN" sz="2100" dirty="0"/>
              <a:t>“ in Freihandelszone auf  der Insel </a:t>
            </a:r>
            <a:r>
              <a:rPr kumimoji="1" lang="de-DE" altLang="zh-CN" sz="2100" dirty="0" err="1"/>
              <a:t>Hainan</a:t>
            </a:r>
            <a:endParaRPr kumimoji="1" lang="de-DE" altLang="zh-CN" sz="2100" dirty="0"/>
          </a:p>
          <a:p>
            <a:pPr>
              <a:lnSpc>
                <a:spcPct val="110000"/>
              </a:lnSpc>
            </a:pPr>
            <a:endParaRPr kumimoji="1" lang="zh-CN" alt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2296335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34300" y="274640"/>
            <a:ext cx="1905000" cy="5851525"/>
          </a:xfrm>
        </p:spPr>
        <p:txBody>
          <a:bodyPr/>
          <a:lstStyle/>
          <a:p>
            <a:r>
              <a:rPr kumimoji="1" lang="en-GB" altLang="zh-CN" dirty="0">
                <a:solidFill>
                  <a:srgbClr val="FFFFFF"/>
                </a:solidFill>
              </a:rPr>
              <a:t>EOS-</a:t>
            </a:r>
            <a:r>
              <a:rPr kumimoji="1" lang="en-GB" altLang="zh-CN" dirty="0" err="1">
                <a:solidFill>
                  <a:srgbClr val="FFFFFF"/>
                </a:solidFill>
              </a:rPr>
              <a:t>Dapps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 descr="07.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118" y="0"/>
            <a:ext cx="3554730" cy="6858000"/>
          </a:xfrm>
          <a:prstGeom prst="rect">
            <a:avLst/>
          </a:prstGeom>
        </p:spPr>
      </p:pic>
      <p:pic>
        <p:nvPicPr>
          <p:cNvPr id="5" name="图片 4" descr="08.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809" y="0"/>
            <a:ext cx="3737610" cy="6858000"/>
          </a:xfrm>
          <a:prstGeom prst="rect">
            <a:avLst/>
          </a:prstGeom>
        </p:spPr>
      </p:pic>
      <p:pic>
        <p:nvPicPr>
          <p:cNvPr id="6" name="图片 5" descr="09.1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9125" y="0"/>
            <a:ext cx="4509135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79231" y="6457890"/>
            <a:ext cx="2172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-DE" altLang="zh-CN" sz="2000" b="1" dirty="0">
                <a:solidFill>
                  <a:srgbClr val="FF0000"/>
                </a:solidFill>
              </a:rPr>
              <a:t>EOS </a:t>
            </a:r>
            <a:r>
              <a:rPr kumimoji="1" lang="de-DE" altLang="zh-CN" sz="2000" b="1" dirty="0" err="1">
                <a:solidFill>
                  <a:srgbClr val="FF0000"/>
                </a:solidFill>
              </a:rPr>
              <a:t>Dapps</a:t>
            </a:r>
            <a:r>
              <a:rPr kumimoji="1" lang="de-DE" altLang="zh-CN" sz="2000" b="1" dirty="0">
                <a:solidFill>
                  <a:srgbClr val="FF0000"/>
                </a:solidFill>
              </a:rPr>
              <a:t> in </a:t>
            </a:r>
            <a:r>
              <a:rPr kumimoji="1" lang="de-DE" altLang="zh-CN" sz="2000" b="1" dirty="0" err="1">
                <a:solidFill>
                  <a:srgbClr val="FF0000"/>
                </a:solidFill>
              </a:rPr>
              <a:t>July</a:t>
            </a:r>
            <a:endParaRPr kumimoji="1"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15513" y="6484023"/>
            <a:ext cx="2956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-DE" altLang="zh-CN" sz="2000" b="1" dirty="0">
                <a:solidFill>
                  <a:srgbClr val="FF0000"/>
                </a:solidFill>
              </a:rPr>
              <a:t>EOS </a:t>
            </a:r>
            <a:r>
              <a:rPr kumimoji="1" lang="de-DE" altLang="zh-CN" sz="2000" b="1" dirty="0" err="1">
                <a:solidFill>
                  <a:srgbClr val="FF0000"/>
                </a:solidFill>
              </a:rPr>
              <a:t>Dapps</a:t>
            </a:r>
            <a:r>
              <a:rPr kumimoji="1" lang="de-DE" altLang="zh-CN" sz="2000" b="1" dirty="0">
                <a:solidFill>
                  <a:srgbClr val="FF0000"/>
                </a:solidFill>
              </a:rPr>
              <a:t> in September</a:t>
            </a:r>
            <a:endParaRPr kumimoji="1"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83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EOS </a:t>
            </a:r>
            <a:r>
              <a:rPr kumimoji="1" lang="de-DE" altLang="zh-CN" dirty="0" err="1">
                <a:solidFill>
                  <a:srgbClr val="FFFFFF"/>
                </a:solidFill>
              </a:rPr>
              <a:t>Bet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6" name="内容占位符 5" descr="屏幕快照 2018-11-05 20.38.26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27" b="64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387354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EOS POKER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7000" y="2794000"/>
            <a:ext cx="1270000" cy="1270000"/>
          </a:xfrm>
          <a:prstGeom prst="rect">
            <a:avLst/>
          </a:prstGeom>
        </p:spPr>
      </p:pic>
      <p:pic>
        <p:nvPicPr>
          <p:cNvPr id="4" name="内容占位符 3" descr="屏幕快照 2018-11-05 20.40.31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83" r="76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867740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EOS KNIGHTS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1" b="1701"/>
          <a:stretch>
            <a:fillRect/>
          </a:stretch>
        </p:blipFill>
        <p:spPr/>
      </p:pic>
      <p:pic>
        <p:nvPicPr>
          <p:cNvPr id="8" name="内容占位符 3" descr="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1" b="1701"/>
          <a:stretch>
            <a:fillRect/>
          </a:stretch>
        </p:blipFill>
        <p:spPr>
          <a:xfrm>
            <a:off x="609600" y="1927591"/>
            <a:ext cx="8229600" cy="4625609"/>
          </a:xfrm>
          <a:prstGeom prst="rect">
            <a:avLst/>
          </a:prstGeom>
        </p:spPr>
      </p:pic>
      <p:pic>
        <p:nvPicPr>
          <p:cNvPr id="10" name="内容占位符 10" descr="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1" b="1701"/>
          <a:stretch>
            <a:fillRect/>
          </a:stretch>
        </p:blipFill>
        <p:spPr>
          <a:xfrm>
            <a:off x="762000" y="2079991"/>
            <a:ext cx="8229600" cy="4625609"/>
          </a:xfrm>
          <a:prstGeom prst="rect">
            <a:avLst/>
          </a:prstGeom>
        </p:spPr>
      </p:pic>
      <p:pic>
        <p:nvPicPr>
          <p:cNvPr id="11" name="内容占位符 12" descr="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1" b="1701"/>
          <a:stretch>
            <a:fillRect/>
          </a:stretch>
        </p:blipFill>
        <p:spPr>
          <a:xfrm>
            <a:off x="914400" y="2232391"/>
            <a:ext cx="8229600" cy="4625609"/>
          </a:xfrm>
          <a:prstGeom prst="rect">
            <a:avLst/>
          </a:prstGeom>
        </p:spPr>
      </p:pic>
      <p:pic>
        <p:nvPicPr>
          <p:cNvPr id="12" name="内容占位符 14" descr="7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1" b="1701"/>
          <a:stretch>
            <a:fillRect/>
          </a:stretch>
        </p:blipFill>
        <p:spPr>
          <a:xfrm>
            <a:off x="1066800" y="2384791"/>
            <a:ext cx="8229600" cy="4625609"/>
          </a:xfrm>
          <a:prstGeom prst="rect">
            <a:avLst/>
          </a:prstGeom>
        </p:spPr>
      </p:pic>
      <p:pic>
        <p:nvPicPr>
          <p:cNvPr id="13" name="内容占位符 16" descr="8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1" b="1701"/>
          <a:stretch>
            <a:fillRect/>
          </a:stretch>
        </p:blipFill>
        <p:spPr>
          <a:xfrm>
            <a:off x="1219200" y="2537191"/>
            <a:ext cx="8229600" cy="462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74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EOS Websites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77B99913-D4FC-4235-A2A3-9774F5FAC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www.dappradar.com</a:t>
            </a:r>
            <a:endParaRPr lang="en-US" dirty="0"/>
          </a:p>
          <a:p>
            <a:r>
              <a:rPr lang="en-US" dirty="0">
                <a:hlinkClick r:id="rId3"/>
              </a:rPr>
              <a:t>www.eosflare.io</a:t>
            </a:r>
            <a:endParaRPr lang="en-US" dirty="0"/>
          </a:p>
          <a:p>
            <a:r>
              <a:rPr lang="en-US" dirty="0">
                <a:hlinkClick r:id="rId4"/>
              </a:rPr>
              <a:t>www.newdex.io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2454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kumimoji="1" lang="de-DE" altLang="zh-CN" dirty="0">
                <a:solidFill>
                  <a:srgbClr val="FFFFFF"/>
                </a:solidFill>
              </a:rPr>
              <a:t>Vielen Dank!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8692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de-DE" altLang="zh-CN" dirty="0" err="1">
                <a:solidFill>
                  <a:srgbClr val="FFFFFF"/>
                </a:solidFill>
              </a:rPr>
              <a:t>Kryptowährungen</a:t>
            </a:r>
            <a:r>
              <a:rPr kumimoji="1" lang="de-DE" altLang="zh-CN" dirty="0">
                <a:solidFill>
                  <a:srgbClr val="FFFFFF"/>
                </a:solidFill>
              </a:rPr>
              <a:t> in China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endParaRPr kumimoji="1" lang="de-DE" altLang="zh-CN" dirty="0"/>
          </a:p>
          <a:p>
            <a:pPr marL="118872" indent="0" algn="ctr">
              <a:buNone/>
            </a:pPr>
            <a:endParaRPr kumimoji="1" lang="de-DE" altLang="zh-CN" dirty="0"/>
          </a:p>
          <a:p>
            <a:pPr marL="118872" indent="0" algn="ctr">
              <a:buNone/>
            </a:pPr>
            <a:endParaRPr kumimoji="1" lang="de-DE" altLang="zh-CN" dirty="0"/>
          </a:p>
          <a:p>
            <a:pPr marL="118872" indent="0" algn="ctr">
              <a:buNone/>
            </a:pPr>
            <a:r>
              <a:rPr kumimoji="1" lang="de-DE" altLang="zh-CN" sz="3600" dirty="0"/>
              <a:t>Nicht gegen die </a:t>
            </a:r>
            <a:r>
              <a:rPr kumimoji="1" lang="de-DE" altLang="zh-CN" sz="3600" dirty="0" err="1"/>
              <a:t>Blockchain</a:t>
            </a:r>
            <a:r>
              <a:rPr kumimoji="1" lang="de-DE" altLang="zh-CN" sz="3600" dirty="0"/>
              <a:t>, aber die </a:t>
            </a:r>
            <a:r>
              <a:rPr kumimoji="1" lang="de-DE" altLang="zh-CN" sz="3600" u="sng" dirty="0" err="1"/>
              <a:t>Kryptowährung</a:t>
            </a:r>
            <a:endParaRPr kumimoji="1" lang="de-DE" altLang="zh-CN" sz="3600" u="sng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58294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de-DE" altLang="zh-CN" dirty="0" err="1">
                <a:solidFill>
                  <a:srgbClr val="FFFFFF"/>
                </a:solidFill>
              </a:rPr>
              <a:t>Blockchain</a:t>
            </a:r>
            <a:r>
              <a:rPr kumimoji="1" lang="de-DE" altLang="zh-CN" dirty="0">
                <a:solidFill>
                  <a:srgbClr val="FFFFFF"/>
                </a:solidFill>
              </a:rPr>
              <a:t>-Startups in China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endParaRPr kumimoji="1" lang="de-DE" altLang="zh-CN" dirty="0"/>
          </a:p>
          <a:p>
            <a:pPr marL="118872" indent="0" algn="ctr">
              <a:buNone/>
            </a:pPr>
            <a:endParaRPr kumimoji="1" lang="de-DE" altLang="zh-CN" dirty="0"/>
          </a:p>
          <a:p>
            <a:pPr marL="118872" indent="0" algn="ctr">
              <a:buNone/>
            </a:pPr>
            <a:endParaRPr kumimoji="1" lang="de-DE" altLang="zh-CN" dirty="0"/>
          </a:p>
          <a:p>
            <a:endParaRPr kumimoji="1" lang="zh-CN" altLang="en-US" dirty="0"/>
          </a:p>
        </p:txBody>
      </p:sp>
      <p:pic>
        <p:nvPicPr>
          <p:cNvPr id="6" name="图片 5" descr="屏幕快照 2018-11-05 22.09.1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44986"/>
            <a:ext cx="4197889" cy="2542168"/>
          </a:xfrm>
          <a:prstGeom prst="rect">
            <a:avLst/>
          </a:prstGeom>
        </p:spPr>
      </p:pic>
      <p:pic>
        <p:nvPicPr>
          <p:cNvPr id="7" name="图片 6" descr="屏幕快照 2018-11-05 21.58.0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7889" y="1464742"/>
            <a:ext cx="4946111" cy="493605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1354" y="4327993"/>
            <a:ext cx="39165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altLang="zh-CN" sz="2200" b="1" dirty="0"/>
              <a:t>In ganz China ist eine starke Bereitschaft zu sehen, die </a:t>
            </a:r>
            <a:r>
              <a:rPr kumimoji="1" lang="de-DE" altLang="zh-CN" sz="2200" b="1" dirty="0" err="1"/>
              <a:t>Blockchain</a:t>
            </a:r>
            <a:r>
              <a:rPr kumimoji="1" lang="de-DE" altLang="zh-CN" sz="2200" b="1" dirty="0"/>
              <a:t> in verschiedenen Anwendungsbereichen zu starten. </a:t>
            </a:r>
            <a:endParaRPr kumimoji="1" lang="zh-CN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xmlns="" val="20725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Agenda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de-DE" altLang="zh-CN" dirty="0" err="1">
                <a:solidFill>
                  <a:srgbClr val="BFBFBF"/>
                </a:solidFill>
              </a:rPr>
              <a:t>Kryptowährungen</a:t>
            </a:r>
            <a:r>
              <a:rPr kumimoji="1" lang="de-DE" altLang="zh-CN" dirty="0">
                <a:solidFill>
                  <a:srgbClr val="BFBFBF"/>
                </a:solidFill>
              </a:rPr>
              <a:t> in China</a:t>
            </a:r>
          </a:p>
          <a:p>
            <a:r>
              <a:rPr kumimoji="1" lang="de-DE" altLang="zh-CN" dirty="0"/>
              <a:t>EOS </a:t>
            </a:r>
            <a:r>
              <a:rPr kumimoji="1" lang="mr-IN" altLang="zh-CN" dirty="0"/>
              <a:t>–</a:t>
            </a:r>
            <a:r>
              <a:rPr kumimoji="1" lang="de-DE" altLang="zh-CN" dirty="0"/>
              <a:t> Ökosystem (Funktionsweise + Technik, Hacking, Geschichte)</a:t>
            </a:r>
          </a:p>
          <a:p>
            <a:r>
              <a:rPr kumimoji="1" lang="de-DE" altLang="zh-CN" dirty="0">
                <a:solidFill>
                  <a:srgbClr val="BFBFBF"/>
                </a:solidFill>
              </a:rPr>
              <a:t>Vorstellung EOS-Wallet</a:t>
            </a:r>
          </a:p>
          <a:p>
            <a:r>
              <a:rPr kumimoji="1" lang="de-DE" altLang="zh-CN" dirty="0">
                <a:solidFill>
                  <a:srgbClr val="BFBFBF"/>
                </a:solidFill>
              </a:rPr>
              <a:t>EOS-Anwendungen</a:t>
            </a:r>
            <a:endParaRPr kumimoji="1" lang="zh-CN" altLang="en-US" dirty="0">
              <a:solidFill>
                <a:srgbClr val="BFBFBF"/>
              </a:solidFill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1342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EOS-Geschichte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de-DE" altLang="zh-CN" sz="2400" dirty="0"/>
              <a:t>Erscheinungsjahr 2017</a:t>
            </a:r>
          </a:p>
          <a:p>
            <a:r>
              <a:rPr kumimoji="1" lang="de-DE" altLang="zh-CN" sz="2400" dirty="0"/>
              <a:t>Entwickler: </a:t>
            </a:r>
            <a:r>
              <a:rPr kumimoji="1" lang="de-DE" altLang="zh-CN" sz="2400" dirty="0" err="1"/>
              <a:t>block.one</a:t>
            </a:r>
            <a:endParaRPr kumimoji="1" lang="de-DE" altLang="zh-CN" sz="2400" dirty="0"/>
          </a:p>
          <a:p>
            <a:r>
              <a:rPr kumimoji="1" lang="de-DE" altLang="zh-CN" sz="2400" dirty="0"/>
              <a:t>Website: </a:t>
            </a:r>
            <a:r>
              <a:rPr kumimoji="1" lang="de-DE" altLang="zh-CN" sz="2400" dirty="0" err="1"/>
              <a:t>eos.io</a:t>
            </a:r>
            <a:endParaRPr kumimoji="1" lang="de-DE" altLang="zh-CN" sz="2400" dirty="0"/>
          </a:p>
          <a:p>
            <a:endParaRPr kumimoji="1" lang="de-DE" altLang="zh-CN" sz="2400" dirty="0"/>
          </a:p>
          <a:p>
            <a:endParaRPr kumimoji="1" lang="de-DE" altLang="zh-CN" sz="2400" dirty="0"/>
          </a:p>
          <a:p>
            <a:endParaRPr kumimoji="1" lang="de-DE" altLang="zh-CN" sz="2400" dirty="0"/>
          </a:p>
          <a:p>
            <a:r>
              <a:rPr kumimoji="1" lang="de-DE" altLang="zh-CN" sz="2400" dirty="0"/>
              <a:t>ICO: </a:t>
            </a:r>
            <a:r>
              <a:rPr lang="en-US" altLang="zh-CN" sz="2400" dirty="0"/>
              <a:t>26.06.2017 </a:t>
            </a:r>
            <a:r>
              <a:rPr lang="mr-IN" altLang="zh-CN" sz="2400" dirty="0"/>
              <a:t>–</a:t>
            </a:r>
            <a:r>
              <a:rPr lang="en-US" altLang="zh-CN" sz="2400" dirty="0"/>
              <a:t> 01.06.2018</a:t>
            </a:r>
            <a:r>
              <a:rPr lang="zh-CN" altLang="zh-CN" sz="2400" dirty="0"/>
              <a:t> </a:t>
            </a:r>
            <a:endParaRPr lang="en-GB" altLang="zh-CN" sz="2400" dirty="0"/>
          </a:p>
          <a:p>
            <a:pPr marL="118872" indent="0">
              <a:buNone/>
            </a:pPr>
            <a:r>
              <a:rPr kumimoji="1" lang="en-GB" altLang="zh-CN" sz="2400" dirty="0"/>
              <a:t>     </a:t>
            </a:r>
            <a:r>
              <a:rPr kumimoji="1" lang="de-DE" altLang="zh-CN" sz="2400" dirty="0"/>
              <a:t>4.197.956.135 US-Dollar</a:t>
            </a:r>
          </a:p>
          <a:p>
            <a:r>
              <a:rPr kumimoji="1" lang="de-DE" altLang="zh-CN" sz="2400" dirty="0"/>
              <a:t>EOS </a:t>
            </a:r>
            <a:r>
              <a:rPr kumimoji="1" lang="de-DE" altLang="zh-CN" sz="2400" dirty="0" err="1"/>
              <a:t>Mainnet</a:t>
            </a:r>
            <a:r>
              <a:rPr kumimoji="1" lang="de-DE" altLang="zh-CN" sz="2400" dirty="0"/>
              <a:t> läuft seit 15.06.2018</a:t>
            </a:r>
          </a:p>
          <a:p>
            <a:pPr marL="118872" indent="0">
              <a:buNone/>
            </a:pPr>
            <a:endParaRPr kumimoji="1" lang="de-DE" altLang="zh-CN" sz="2400" dirty="0"/>
          </a:p>
        </p:txBody>
      </p:sp>
      <p:pic>
        <p:nvPicPr>
          <p:cNvPr id="5" name="图片 4" descr="Dan-1-890x48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7156" y="1775191"/>
            <a:ext cx="3796306" cy="204744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94678" y="3822637"/>
            <a:ext cx="164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Daniel Larimer</a:t>
            </a:r>
            <a:r>
              <a:rPr lang="zh-CN" altLang="zh-CN" dirty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083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EOS-Funktionsweise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sz="2400" dirty="0"/>
              <a:t>GRAPHENE – an open source blockchain</a:t>
            </a:r>
          </a:p>
          <a:p>
            <a:pPr lvl="1"/>
            <a:r>
              <a:rPr kumimoji="1" lang="en-US" sz="2000" dirty="0" err="1"/>
              <a:t>Firma</a:t>
            </a:r>
            <a:r>
              <a:rPr kumimoji="1" lang="en-US" sz="2000" dirty="0"/>
              <a:t> </a:t>
            </a:r>
            <a:r>
              <a:rPr kumimoji="1" lang="en-US" sz="2000" dirty="0" err="1"/>
              <a:t>Cryptonomex</a:t>
            </a:r>
            <a:endParaRPr kumimoji="1" lang="en-US" sz="2000" dirty="0"/>
          </a:p>
          <a:p>
            <a:pPr lvl="1"/>
            <a:r>
              <a:rPr kumimoji="1" lang="en-US" sz="2000" dirty="0">
                <a:hlinkClick r:id="rId3"/>
              </a:rPr>
              <a:t>https://github.com/cryptonomex/graphene</a:t>
            </a:r>
            <a:endParaRPr kumimoji="1" lang="en-US" sz="2000" dirty="0"/>
          </a:p>
          <a:p>
            <a:pPr lvl="1"/>
            <a:r>
              <a:rPr kumimoji="1" lang="en-US" altLang="zh-CN" sz="2000" dirty="0" err="1"/>
              <a:t>durchschnittlich</a:t>
            </a:r>
            <a:r>
              <a:rPr kumimoji="1" lang="en-US" altLang="zh-CN" sz="2000" dirty="0"/>
              <a:t> 1.5 </a:t>
            </a:r>
            <a:r>
              <a:rPr kumimoji="1" lang="en-US" altLang="zh-CN" sz="2000" dirty="0" err="1"/>
              <a:t>sek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Bestätigungszeit</a:t>
            </a:r>
            <a:r>
              <a:rPr kumimoji="1" lang="en-US" altLang="zh-CN" sz="2000" dirty="0"/>
              <a:t>, 3 </a:t>
            </a:r>
            <a:r>
              <a:rPr kumimoji="1" lang="en-US" altLang="zh-CN" sz="2000" dirty="0" err="1"/>
              <a:t>sek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für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ein</a:t>
            </a:r>
            <a:r>
              <a:rPr kumimoji="1" lang="en-US" altLang="zh-CN" sz="2000" dirty="0"/>
              <a:t> Block</a:t>
            </a:r>
          </a:p>
          <a:p>
            <a:pPr lvl="1"/>
            <a:r>
              <a:rPr kumimoji="1" lang="en-US" altLang="zh-CN" sz="2000" dirty="0" err="1"/>
              <a:t>Höhere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Transaktion</a:t>
            </a:r>
            <a:r>
              <a:rPr kumimoji="1" lang="en-US" altLang="zh-CN" sz="2000" dirty="0"/>
              <a:t>: 3300 Tx pro </a:t>
            </a:r>
            <a:r>
              <a:rPr kumimoji="1" lang="en-US" altLang="zh-CN" sz="2000" dirty="0" err="1"/>
              <a:t>Sekunde</a:t>
            </a:r>
            <a:r>
              <a:rPr kumimoji="1" lang="en-US" altLang="zh-CN" sz="2000" dirty="0"/>
              <a:t>, </a:t>
            </a:r>
            <a:r>
              <a:rPr kumimoji="1" lang="en-US" altLang="zh-CN" sz="2000" dirty="0" err="1"/>
              <a:t>therotisch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bis</a:t>
            </a:r>
            <a:r>
              <a:rPr kumimoji="1" lang="en-US" altLang="zh-CN" sz="2000" dirty="0"/>
              <a:t> 100 Thousand Tx pro </a:t>
            </a:r>
            <a:r>
              <a:rPr kumimoji="1" lang="en-US" altLang="zh-CN" sz="2000" dirty="0" err="1"/>
              <a:t>Sekunde</a:t>
            </a:r>
            <a:r>
              <a:rPr kumimoji="1" lang="en-US" altLang="zh-CN" sz="2000" dirty="0"/>
              <a:t>, EOS </a:t>
            </a:r>
            <a:r>
              <a:rPr kumimoji="1" lang="en-US" altLang="zh-CN" sz="2000" dirty="0" err="1"/>
              <a:t>möchte</a:t>
            </a:r>
            <a:r>
              <a:rPr kumimoji="1" lang="en-US" altLang="zh-CN" sz="2000" dirty="0"/>
              <a:t> 1 million </a:t>
            </a:r>
            <a:r>
              <a:rPr kumimoji="1" lang="en-US" altLang="zh-CN" sz="2000" dirty="0" err="1"/>
              <a:t>erreich</a:t>
            </a:r>
            <a:r>
              <a:rPr kumimoji="1" lang="en-US" altLang="zh-CN" sz="2000" dirty="0"/>
              <a:t> (</a:t>
            </a:r>
            <a:r>
              <a:rPr kumimoji="1" lang="en-US" altLang="zh-CN" sz="2000" dirty="0" err="1"/>
              <a:t>mit</a:t>
            </a:r>
            <a:r>
              <a:rPr kumimoji="1" lang="en-US" altLang="zh-CN" sz="2000" dirty="0"/>
              <a:t> side chain)</a:t>
            </a:r>
          </a:p>
          <a:p>
            <a:pPr lvl="1"/>
            <a:r>
              <a:rPr kumimoji="1" lang="en-US" altLang="zh-CN" sz="2000" dirty="0" err="1"/>
              <a:t>Stabilität</a:t>
            </a:r>
            <a:endParaRPr kumimoji="1" lang="en-US" altLang="zh-CN" sz="2000" dirty="0"/>
          </a:p>
          <a:p>
            <a:pPr lvl="1"/>
            <a:r>
              <a:rPr kumimoji="1" lang="en-US" altLang="zh-CN" sz="2000" dirty="0"/>
              <a:t>Multi-</a:t>
            </a:r>
            <a:r>
              <a:rPr kumimoji="1" lang="en-US" altLang="zh-CN" sz="2000" dirty="0" err="1"/>
              <a:t>Signatur</a:t>
            </a:r>
            <a:r>
              <a:rPr kumimoji="1" lang="en-US" altLang="zh-CN" sz="2000" dirty="0"/>
              <a:t>-System</a:t>
            </a:r>
          </a:p>
          <a:p>
            <a:pPr lvl="2"/>
            <a:r>
              <a:rPr kumimoji="1" lang="en-US" altLang="zh-CN" sz="1600" dirty="0" err="1"/>
              <a:t>Bestätigung</a:t>
            </a:r>
            <a:r>
              <a:rPr kumimoji="1" lang="en-US" altLang="zh-CN" sz="1600" dirty="0"/>
              <a:t> </a:t>
            </a:r>
            <a:r>
              <a:rPr kumimoji="1" lang="en-US" altLang="zh-CN" sz="1600" dirty="0" err="1"/>
              <a:t>mit</a:t>
            </a:r>
            <a:r>
              <a:rPr kumimoji="1" lang="en-US" altLang="zh-CN" sz="1600" dirty="0"/>
              <a:t> </a:t>
            </a:r>
            <a:r>
              <a:rPr kumimoji="1" lang="en-US" altLang="zh-CN" sz="1600" dirty="0" err="1"/>
              <a:t>mehren</a:t>
            </a:r>
            <a:r>
              <a:rPr kumimoji="1" lang="en-US" altLang="zh-CN" sz="1600" dirty="0"/>
              <a:t> </a:t>
            </a:r>
            <a:r>
              <a:rPr kumimoji="1" lang="en-US" altLang="zh-CN" sz="1600" dirty="0" err="1"/>
              <a:t>Signaturen</a:t>
            </a:r>
            <a:r>
              <a:rPr kumimoji="1" lang="en-US" altLang="zh-CN" sz="1600" dirty="0"/>
              <a:t> </a:t>
            </a:r>
            <a:r>
              <a:rPr kumimoji="1" lang="en-US" altLang="zh-CN" sz="1600" dirty="0" err="1"/>
              <a:t>bei</a:t>
            </a:r>
            <a:r>
              <a:rPr kumimoji="1" lang="en-US" altLang="zh-CN" sz="1600" dirty="0"/>
              <a:t> </a:t>
            </a:r>
            <a:r>
              <a:rPr kumimoji="1" lang="en-US" altLang="zh-CN" sz="1600" dirty="0" err="1"/>
              <a:t>Transaktionen</a:t>
            </a:r>
            <a:r>
              <a:rPr kumimoji="1" lang="en-US" altLang="zh-CN" sz="1600" dirty="0"/>
              <a:t>.</a:t>
            </a:r>
          </a:p>
          <a:p>
            <a:pPr lvl="2"/>
            <a:r>
              <a:rPr kumimoji="1" lang="en-US" altLang="zh-CN" sz="1600" dirty="0" err="1"/>
              <a:t>z.B</a:t>
            </a:r>
            <a:r>
              <a:rPr kumimoji="1" lang="en-US" altLang="zh-CN" sz="1600" dirty="0"/>
              <a:t>. CEO/CFO/CTO, </a:t>
            </a:r>
            <a:r>
              <a:rPr kumimoji="1" lang="en-US" altLang="zh-CN" sz="1600" dirty="0" err="1"/>
              <a:t>zwei</a:t>
            </a:r>
            <a:r>
              <a:rPr kumimoji="1" lang="en-US" altLang="zh-CN" sz="1600" dirty="0"/>
              <a:t> </a:t>
            </a:r>
            <a:r>
              <a:rPr kumimoji="1" lang="en-US" altLang="zh-CN" sz="1600" dirty="0" err="1"/>
              <a:t>davon</a:t>
            </a:r>
            <a:r>
              <a:rPr kumimoji="1" lang="en-US" altLang="zh-CN" sz="1600" dirty="0"/>
              <a:t> </a:t>
            </a:r>
            <a:r>
              <a:rPr kumimoji="1" lang="en-US" altLang="zh-CN" sz="1600" dirty="0" err="1"/>
              <a:t>müssen</a:t>
            </a:r>
            <a:r>
              <a:rPr kumimoji="1" lang="en-US" altLang="zh-CN" sz="1600" dirty="0"/>
              <a:t> den </a:t>
            </a:r>
            <a:r>
              <a:rPr kumimoji="1" lang="en-US" altLang="zh-CN" sz="1600" dirty="0" err="1"/>
              <a:t>Transaktion</a:t>
            </a:r>
            <a:r>
              <a:rPr kumimoji="1" lang="en-US" altLang="zh-CN" sz="1600" dirty="0"/>
              <a:t> </a:t>
            </a:r>
            <a:r>
              <a:rPr kumimoji="1" lang="en-US" altLang="zh-CN" sz="1600" dirty="0" err="1"/>
              <a:t>bestätigung</a:t>
            </a:r>
            <a:r>
              <a:rPr kumimoji="1" lang="en-US" altLang="zh-CN" sz="1600" dirty="0"/>
              <a:t>, </a:t>
            </a:r>
            <a:r>
              <a:rPr kumimoji="1" lang="en-US" altLang="zh-CN" sz="1600" dirty="0" err="1"/>
              <a:t>damit</a:t>
            </a:r>
            <a:r>
              <a:rPr kumimoji="1" lang="en-US" altLang="zh-CN" sz="1600" dirty="0"/>
              <a:t> die </a:t>
            </a:r>
            <a:r>
              <a:rPr kumimoji="1" lang="en-US" altLang="zh-CN" sz="1600" dirty="0" err="1"/>
              <a:t>Währung</a:t>
            </a:r>
            <a:r>
              <a:rPr kumimoji="1" lang="en-US" altLang="zh-CN" sz="1600" dirty="0"/>
              <a:t> </a:t>
            </a:r>
            <a:r>
              <a:rPr kumimoji="1" lang="en-US" altLang="zh-CN" sz="1600" dirty="0" err="1"/>
              <a:t>aus</a:t>
            </a:r>
            <a:r>
              <a:rPr kumimoji="1" lang="en-US" altLang="zh-CN" sz="1600" dirty="0"/>
              <a:t> </a:t>
            </a:r>
            <a:r>
              <a:rPr kumimoji="1" lang="en-US" altLang="zh-CN" sz="1600" dirty="0" err="1"/>
              <a:t>dem</a:t>
            </a:r>
            <a:r>
              <a:rPr kumimoji="1" lang="en-US" altLang="zh-CN" sz="1600" dirty="0"/>
              <a:t> </a:t>
            </a:r>
            <a:r>
              <a:rPr kumimoji="1" lang="en-US" altLang="zh-CN" sz="1600" dirty="0" err="1"/>
              <a:t>Konto</a:t>
            </a:r>
            <a:r>
              <a:rPr kumimoji="1" lang="en-US" altLang="zh-CN" sz="1600" dirty="0"/>
              <a:t> </a:t>
            </a:r>
            <a:r>
              <a:rPr kumimoji="1" lang="en-US" altLang="zh-CN" sz="1600" dirty="0" err="1"/>
              <a:t>gehen</a:t>
            </a:r>
            <a:r>
              <a:rPr kumimoji="1" lang="en-US" altLang="zh-CN" sz="1600" dirty="0"/>
              <a:t> </a:t>
            </a:r>
            <a:r>
              <a:rPr kumimoji="1" lang="en-US" altLang="zh-CN" sz="1600" dirty="0" err="1"/>
              <a:t>dürfen</a:t>
            </a:r>
            <a:r>
              <a:rPr kumimoji="1" lang="en-US" altLang="zh-CN" sz="1600" dirty="0"/>
              <a:t>.</a:t>
            </a:r>
          </a:p>
          <a:p>
            <a:pPr lvl="2"/>
            <a:r>
              <a:rPr kumimoji="1" lang="en-US" altLang="zh-CN" sz="1600" dirty="0"/>
              <a:t>Auch </a:t>
            </a:r>
            <a:r>
              <a:rPr kumimoji="1" lang="en-US" altLang="zh-CN" sz="1600" dirty="0" err="1"/>
              <a:t>realisiert</a:t>
            </a:r>
            <a:r>
              <a:rPr kumimoji="1" lang="en-US" altLang="zh-CN" sz="1600" dirty="0"/>
              <a:t> auf EOS </a:t>
            </a:r>
            <a:r>
              <a:rPr kumimoji="1" lang="en-US" altLang="zh-CN" sz="1600" dirty="0" err="1"/>
              <a:t>Konto</a:t>
            </a:r>
            <a:r>
              <a:rPr kumimoji="1" lang="en-US" altLang="zh-CN" sz="1600" dirty="0"/>
              <a:t>-System, </a:t>
            </a:r>
            <a:r>
              <a:rPr kumimoji="1" lang="en-US" altLang="zh-CN" sz="1600" dirty="0" err="1"/>
              <a:t>Beispiel</a:t>
            </a:r>
            <a:r>
              <a:rPr kumimoji="1" lang="en-US" altLang="zh-CN" sz="1600" dirty="0"/>
              <a:t>: hoo.com</a:t>
            </a:r>
          </a:p>
          <a:p>
            <a:pPr lvl="2"/>
            <a:endParaRPr kumimoji="1" lang="en-US" altLang="zh-CN" sz="1600" dirty="0"/>
          </a:p>
          <a:p>
            <a:pPr lvl="1"/>
            <a:endParaRPr kumimoji="1" lang="de-DE" altLang="zh-CN" sz="2000" dirty="0"/>
          </a:p>
        </p:txBody>
      </p:sp>
    </p:spTree>
    <p:extLst>
      <p:ext uri="{BB962C8B-B14F-4D97-AF65-F5344CB8AC3E}">
        <p14:creationId xmlns:p14="http://schemas.microsoft.com/office/powerpoint/2010/main" xmlns="" val="340702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e-DE" altLang="zh-CN" dirty="0">
                <a:solidFill>
                  <a:srgbClr val="FFFFFF"/>
                </a:solidFill>
              </a:rPr>
              <a:t>EOS-Funktionsweise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de-DE" altLang="zh-CN" sz="2400" dirty="0" err="1"/>
              <a:t>Delegated</a:t>
            </a:r>
            <a:r>
              <a:rPr kumimoji="1" lang="de-DE" altLang="zh-CN" sz="2400" dirty="0"/>
              <a:t> </a:t>
            </a:r>
            <a:r>
              <a:rPr kumimoji="1" lang="de-DE" altLang="zh-CN" sz="2400" dirty="0" err="1"/>
              <a:t>Proof</a:t>
            </a:r>
            <a:r>
              <a:rPr kumimoji="1" lang="de-DE" altLang="zh-CN" sz="2400" dirty="0"/>
              <a:t> </a:t>
            </a:r>
            <a:r>
              <a:rPr kumimoji="1" lang="de-DE" altLang="zh-CN" sz="2400" dirty="0" err="1"/>
              <a:t>of</a:t>
            </a:r>
            <a:r>
              <a:rPr kumimoji="1" lang="de-DE" altLang="zh-CN" sz="2400" dirty="0"/>
              <a:t> Stake </a:t>
            </a:r>
            <a:r>
              <a:rPr kumimoji="1" lang="mr-IN" altLang="zh-CN" sz="2400" dirty="0"/>
              <a:t>–</a:t>
            </a:r>
            <a:r>
              <a:rPr kumimoji="1" lang="de-DE" altLang="zh-CN" sz="2400" dirty="0"/>
              <a:t> Verfahren (DPOS)</a:t>
            </a:r>
          </a:p>
          <a:p>
            <a:r>
              <a:rPr kumimoji="1" lang="de-DE" altLang="zh-CN" sz="2400" dirty="0"/>
              <a:t>https://www.youtube.com/watch?v=ERVxhzaRbVY</a:t>
            </a:r>
          </a:p>
          <a:p>
            <a:pPr marL="118872" indent="0">
              <a:buNone/>
            </a:pPr>
            <a:r>
              <a:rPr kumimoji="1" lang="de-DE" altLang="zh-CN" sz="2400" dirty="0"/>
              <a:t>Vorteile:</a:t>
            </a:r>
          </a:p>
          <a:p>
            <a:pPr lvl="1"/>
            <a:r>
              <a:rPr kumimoji="1" lang="de-DE" altLang="zh-CN" sz="2000" dirty="0"/>
              <a:t>Höhere Effizienz und Leistungen, im Moment 4000 TPS</a:t>
            </a:r>
          </a:p>
          <a:p>
            <a:pPr marL="457200" lvl="1" indent="0">
              <a:buNone/>
            </a:pPr>
            <a:r>
              <a:rPr lang="en-US" altLang="zh-CN" sz="2000" u="sng" dirty="0">
                <a:hlinkClick r:id="rId3"/>
              </a:rPr>
              <a:t>https://eosnetworkmonitor.io/</a:t>
            </a:r>
            <a:endParaRPr lang="en-US" altLang="zh-CN" sz="2000" u="sng" dirty="0"/>
          </a:p>
          <a:p>
            <a:pPr lvl="1"/>
            <a:r>
              <a:rPr lang="en-US" altLang="zh-CN" sz="2000" u="sng" dirty="0" err="1"/>
              <a:t>Weniger</a:t>
            </a:r>
            <a:r>
              <a:rPr lang="en-US" altLang="zh-CN" sz="2000" u="sng" dirty="0"/>
              <a:t> </a:t>
            </a:r>
            <a:r>
              <a:rPr lang="en-US" altLang="zh-CN" sz="2000" u="sng" dirty="0" err="1"/>
              <a:t>Energie-Verbrauch</a:t>
            </a:r>
            <a:endParaRPr lang="zh-CN" altLang="zh-CN" sz="2000" dirty="0"/>
          </a:p>
          <a:p>
            <a:pPr marL="118872" indent="0">
              <a:buNone/>
            </a:pPr>
            <a:r>
              <a:rPr kumimoji="1" lang="de-DE" altLang="zh-CN" sz="2400" dirty="0"/>
              <a:t>Nachteile:</a:t>
            </a:r>
          </a:p>
          <a:p>
            <a:pPr lvl="1"/>
            <a:r>
              <a:rPr kumimoji="1" lang="de-DE" altLang="zh-CN" sz="2000" dirty="0"/>
              <a:t>Relative zentralisiert, die Parteien die mehr Tokens/Geld haben, können sich als Block Producer wählen und davon profitieren</a:t>
            </a:r>
          </a:p>
          <a:p>
            <a:pPr lvl="1"/>
            <a:endParaRPr lang="zh-CN" altLang="zh-CN" sz="2400" dirty="0"/>
          </a:p>
          <a:p>
            <a:endParaRPr kumimoji="1" lang="de-DE" altLang="zh-CN" sz="2400" dirty="0"/>
          </a:p>
        </p:txBody>
      </p:sp>
    </p:spTree>
    <p:extLst>
      <p:ext uri="{BB962C8B-B14F-4D97-AF65-F5344CB8AC3E}">
        <p14:creationId xmlns:p14="http://schemas.microsoft.com/office/powerpoint/2010/main" xmlns="" val="2656490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块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模块.thmx</Template>
  <TotalTime>0</TotalTime>
  <Words>1482</Words>
  <Application>Microsoft Office PowerPoint</Application>
  <PresentationFormat>Bildschirmpräsentation (4:3)</PresentationFormat>
  <Paragraphs>223</Paragraphs>
  <Slides>35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模块</vt:lpstr>
      <vt:lpstr>Was ist die EOS Blockchain</vt:lpstr>
      <vt:lpstr>Agenda</vt:lpstr>
      <vt:lpstr>Kryptowährungen in China</vt:lpstr>
      <vt:lpstr>Kryptowährungen in China</vt:lpstr>
      <vt:lpstr>Blockchain-Startups in China</vt:lpstr>
      <vt:lpstr>Agenda</vt:lpstr>
      <vt:lpstr>EOS-Geschichte</vt:lpstr>
      <vt:lpstr>EOS-Funktionsweise</vt:lpstr>
      <vt:lpstr>EOS-Funktionsweise</vt:lpstr>
      <vt:lpstr>EOS-Functionsweise</vt:lpstr>
      <vt:lpstr>EOS-Funktionsweise</vt:lpstr>
      <vt:lpstr>EOS-Funktionsweise</vt:lpstr>
      <vt:lpstr>EOS-Funktionsweise</vt:lpstr>
      <vt:lpstr>EOS-Funktionsweise</vt:lpstr>
      <vt:lpstr>EOS-Funktionsweise</vt:lpstr>
      <vt:lpstr>EOS-Funktionsweise</vt:lpstr>
      <vt:lpstr>EOS-Marktkapitalisierung</vt:lpstr>
      <vt:lpstr>Agenda</vt:lpstr>
      <vt:lpstr>EOS-Wallet Scatter</vt:lpstr>
      <vt:lpstr>EOS-Wallet MEET.ONE</vt:lpstr>
      <vt:lpstr>EOS-Wallet MEET.ONE</vt:lpstr>
      <vt:lpstr>EOS-Wallet TokenPocket</vt:lpstr>
      <vt:lpstr>Agenda</vt:lpstr>
      <vt:lpstr>Anwendungen auf EOS Blockchain</vt:lpstr>
      <vt:lpstr>newdex.io</vt:lpstr>
      <vt:lpstr>PRA Candy Box</vt:lpstr>
      <vt:lpstr>Chintai</vt:lpstr>
      <vt:lpstr>Pixel Master</vt:lpstr>
      <vt:lpstr>Reddit Place</vt:lpstr>
      <vt:lpstr>EOS-Dapps</vt:lpstr>
      <vt:lpstr>EOS Bet</vt:lpstr>
      <vt:lpstr>EOS POKER</vt:lpstr>
      <vt:lpstr>EOS KNIGHTS</vt:lpstr>
      <vt:lpstr>EOS Websites</vt:lpstr>
      <vt:lpstr>Vielen Dank!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ALLES über EOS!+++ in China</dc:title>
  <dc:creator>云 林</dc:creator>
  <cp:lastModifiedBy>THM</cp:lastModifiedBy>
  <cp:revision>75</cp:revision>
  <dcterms:created xsi:type="dcterms:W3CDTF">2018-11-03T12:24:53Z</dcterms:created>
  <dcterms:modified xsi:type="dcterms:W3CDTF">2018-11-20T15:27:42Z</dcterms:modified>
</cp:coreProperties>
</file>